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0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Lst>
  <p:sldSz cx="9144000" cy="6858000" type="screen4x3"/>
  <p:notesSz cx="6858000" cy="9144000"/>
  <p:embeddedFontLst>
    <p:embeddedFont>
      <p:font typeface="Arvo" panose="020B0604020202020204" charset="0"/>
      <p:regular r:id="rId106"/>
      <p:bold r:id="rId107"/>
      <p:italic r:id="rId108"/>
      <p:boldItalic r:id="rId109"/>
    </p:embeddedFont>
    <p:embeddedFont>
      <p:font typeface="Barlow" panose="00000500000000000000" pitchFamily="2" charset="0"/>
      <p:regular r:id="rId110"/>
      <p:bold r:id="rId111"/>
      <p:italic r:id="rId112"/>
      <p:boldItalic r:id="rId113"/>
    </p:embeddedFont>
    <p:embeddedFont>
      <p:font typeface="Barlow Condensed" panose="00000506000000000000" pitchFamily="2" charset="0"/>
      <p:regular r:id="rId114"/>
      <p:bold r:id="rId115"/>
      <p:italic r:id="rId116"/>
      <p:boldItalic r:id="rId117"/>
    </p:embeddedFont>
    <p:embeddedFont>
      <p:font typeface="Comfortaa" panose="020B0604020202020204" charset="0"/>
      <p:regular r:id="rId118"/>
      <p:bold r:id="rId119"/>
    </p:embeddedFont>
    <p:embeddedFont>
      <p:font typeface="Comfortaa Medium" panose="020B0604020202020204" charset="0"/>
      <p:regular r:id="rId120"/>
      <p:bold r:id="rId121"/>
    </p:embeddedFont>
    <p:embeddedFont>
      <p:font typeface="Comfortaa SemiBold" panose="020B0604020202020204" charset="0"/>
      <p:regular r:id="rId122"/>
      <p:bold r:id="rId123"/>
    </p:embeddedFont>
    <p:embeddedFont>
      <p:font typeface="Corbel" panose="020B0503020204020204" pitchFamily="34" charset="0"/>
      <p:regular r:id="rId124"/>
      <p:bold r:id="rId125"/>
      <p:italic r:id="rId126"/>
      <p:boldItalic r:id="rId127"/>
    </p:embeddedFont>
    <p:embeddedFont>
      <p:font typeface="Sarala" panose="020B0604020202020204" charset="0"/>
      <p:regular r:id="rId128"/>
      <p:bold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0" roundtripDataSignature="AMtx7mgEpbmKjgj8ydaqN+KE69h627iFn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35E5F0-C12F-49CC-BC67-3E9BE7194A59}">
  <a:tblStyle styleId="{AD35E5F0-C12F-49CC-BC67-3E9BE7194A5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5B5D708-CCBC-41E2-83E2-D03E0715A9A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2.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font" Target="fonts/font2.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18.fntdata"/><Relationship Id="rId128" Type="http://schemas.openxmlformats.org/officeDocument/2006/relationships/font" Target="fonts/font23.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8.fntdata"/><Relationship Id="rId118" Type="http://schemas.openxmlformats.org/officeDocument/2006/relationships/font" Target="fonts/font13.fntdata"/><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font" Target="fonts/font3.fntdata"/><Relationship Id="rId124" Type="http://schemas.openxmlformats.org/officeDocument/2006/relationships/font" Target="fonts/font19.fntdata"/><Relationship Id="rId129" Type="http://schemas.openxmlformats.org/officeDocument/2006/relationships/font" Target="fonts/font24.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9.fntdata"/><Relationship Id="rId119" Type="http://schemas.openxmlformats.org/officeDocument/2006/relationships/font" Target="fonts/font14.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customschemas.google.com/relationships/presentationmetadata" Target="metadata"/><Relationship Id="rId135"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4.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15.fntdata"/><Relationship Id="rId125" Type="http://schemas.openxmlformats.org/officeDocument/2006/relationships/font" Target="fonts/font2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5.fntdata"/><Relationship Id="rId115" Type="http://schemas.openxmlformats.org/officeDocument/2006/relationships/font" Target="fonts/font10.fntdata"/><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126" Type="http://schemas.openxmlformats.org/officeDocument/2006/relationships/font" Target="fonts/font2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16.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6.fntdata"/><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fntdata"/><Relationship Id="rId127" Type="http://schemas.openxmlformats.org/officeDocument/2006/relationships/font" Target="fonts/font22.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font" Target="fonts/font7.fntdata"/><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Olave R." userId="S::aolave@duoc.cl::40a171ed-e3dd-4a09-bd26-a3799e79e684" providerId="AD" clId="Web-{2E90EC40-E875-ED7D-AEEE-08C1B53FEACF}"/>
    <pc:docChg chg="modSld">
      <pc:chgData name="Andrea Olave R." userId="S::aolave@duoc.cl::40a171ed-e3dd-4a09-bd26-a3799e79e684" providerId="AD" clId="Web-{2E90EC40-E875-ED7D-AEEE-08C1B53FEACF}" dt="2024-04-27T16:44:28.517" v="53" actId="20577"/>
      <pc:docMkLst>
        <pc:docMk/>
      </pc:docMkLst>
      <pc:sldChg chg="modSp">
        <pc:chgData name="Andrea Olave R." userId="S::aolave@duoc.cl::40a171ed-e3dd-4a09-bd26-a3799e79e684" providerId="AD" clId="Web-{2E90EC40-E875-ED7D-AEEE-08C1B53FEACF}" dt="2024-04-23T18:31:40.116" v="38" actId="1076"/>
        <pc:sldMkLst>
          <pc:docMk/>
          <pc:sldMk cId="0" sldId="282"/>
        </pc:sldMkLst>
        <pc:spChg chg="mod">
          <ac:chgData name="Andrea Olave R." userId="S::aolave@duoc.cl::40a171ed-e3dd-4a09-bd26-a3799e79e684" providerId="AD" clId="Web-{2E90EC40-E875-ED7D-AEEE-08C1B53FEACF}" dt="2024-04-23T18:31:40.116" v="38" actId="1076"/>
          <ac:spMkLst>
            <pc:docMk/>
            <pc:sldMk cId="0" sldId="282"/>
            <ac:spMk id="444" creationId="{00000000-0000-0000-0000-000000000000}"/>
          </ac:spMkLst>
        </pc:spChg>
      </pc:sldChg>
      <pc:sldChg chg="addSp delSp modSp">
        <pc:chgData name="Andrea Olave R." userId="S::aolave@duoc.cl::40a171ed-e3dd-4a09-bd26-a3799e79e684" providerId="AD" clId="Web-{2E90EC40-E875-ED7D-AEEE-08C1B53FEACF}" dt="2024-04-23T18:31:58.726" v="42"/>
        <pc:sldMkLst>
          <pc:docMk/>
          <pc:sldMk cId="0" sldId="308"/>
        </pc:sldMkLst>
        <pc:spChg chg="add">
          <ac:chgData name="Andrea Olave R." userId="S::aolave@duoc.cl::40a171ed-e3dd-4a09-bd26-a3799e79e684" providerId="AD" clId="Web-{2E90EC40-E875-ED7D-AEEE-08C1B53FEACF}" dt="2024-04-23T18:31:58.695" v="41"/>
          <ac:spMkLst>
            <pc:docMk/>
            <pc:sldMk cId="0" sldId="308"/>
            <ac:spMk id="3" creationId="{24DD443C-E38A-F7D4-4D5C-015C14EB6510}"/>
          </ac:spMkLst>
        </pc:spChg>
        <pc:spChg chg="add">
          <ac:chgData name="Andrea Olave R." userId="S::aolave@duoc.cl::40a171ed-e3dd-4a09-bd26-a3799e79e684" providerId="AD" clId="Web-{2E90EC40-E875-ED7D-AEEE-08C1B53FEACF}" dt="2024-04-23T18:31:58.726" v="42"/>
          <ac:spMkLst>
            <pc:docMk/>
            <pc:sldMk cId="0" sldId="308"/>
            <ac:spMk id="5" creationId="{9BF6B4F7-7A6E-CFC8-9A37-BC38E0C0CA2F}"/>
          </ac:spMkLst>
        </pc:spChg>
        <pc:spChg chg="mod">
          <ac:chgData name="Andrea Olave R." userId="S::aolave@duoc.cl::40a171ed-e3dd-4a09-bd26-a3799e79e684" providerId="AD" clId="Web-{2E90EC40-E875-ED7D-AEEE-08C1B53FEACF}" dt="2024-04-23T18:28:08.127" v="2" actId="1076"/>
          <ac:spMkLst>
            <pc:docMk/>
            <pc:sldMk cId="0" sldId="308"/>
            <ac:spMk id="728" creationId="{00000000-0000-0000-0000-000000000000}"/>
          </ac:spMkLst>
        </pc:spChg>
        <pc:spChg chg="mod">
          <ac:chgData name="Andrea Olave R." userId="S::aolave@duoc.cl::40a171ed-e3dd-4a09-bd26-a3799e79e684" providerId="AD" clId="Web-{2E90EC40-E875-ED7D-AEEE-08C1B53FEACF}" dt="2024-04-23T18:28:08.142" v="3" actId="1076"/>
          <ac:spMkLst>
            <pc:docMk/>
            <pc:sldMk cId="0" sldId="308"/>
            <ac:spMk id="729" creationId="{00000000-0000-0000-0000-000000000000}"/>
          </ac:spMkLst>
        </pc:spChg>
        <pc:spChg chg="mod">
          <ac:chgData name="Andrea Olave R." userId="S::aolave@duoc.cl::40a171ed-e3dd-4a09-bd26-a3799e79e684" providerId="AD" clId="Web-{2E90EC40-E875-ED7D-AEEE-08C1B53FEACF}" dt="2024-04-23T18:28:12.642" v="4" actId="1076"/>
          <ac:spMkLst>
            <pc:docMk/>
            <pc:sldMk cId="0" sldId="308"/>
            <ac:spMk id="730" creationId="{00000000-0000-0000-0000-000000000000}"/>
          </ac:spMkLst>
        </pc:spChg>
        <pc:spChg chg="mod">
          <ac:chgData name="Andrea Olave R." userId="S::aolave@duoc.cl::40a171ed-e3dd-4a09-bd26-a3799e79e684" providerId="AD" clId="Web-{2E90EC40-E875-ED7D-AEEE-08C1B53FEACF}" dt="2024-04-23T18:28:16.049" v="5" actId="1076"/>
          <ac:spMkLst>
            <pc:docMk/>
            <pc:sldMk cId="0" sldId="308"/>
            <ac:spMk id="731" creationId="{00000000-0000-0000-0000-000000000000}"/>
          </ac:spMkLst>
        </pc:spChg>
        <pc:spChg chg="del mod">
          <ac:chgData name="Andrea Olave R." userId="S::aolave@duoc.cl::40a171ed-e3dd-4a09-bd26-a3799e79e684" providerId="AD" clId="Web-{2E90EC40-E875-ED7D-AEEE-08C1B53FEACF}" dt="2024-04-23T18:31:57.773" v="40"/>
          <ac:spMkLst>
            <pc:docMk/>
            <pc:sldMk cId="0" sldId="308"/>
            <ac:spMk id="732" creationId="{00000000-0000-0000-0000-000000000000}"/>
          </ac:spMkLst>
        </pc:spChg>
        <pc:spChg chg="del mod">
          <ac:chgData name="Andrea Olave R." userId="S::aolave@duoc.cl::40a171ed-e3dd-4a09-bd26-a3799e79e684" providerId="AD" clId="Web-{2E90EC40-E875-ED7D-AEEE-08C1B53FEACF}" dt="2024-04-23T18:31:57.773" v="39"/>
          <ac:spMkLst>
            <pc:docMk/>
            <pc:sldMk cId="0" sldId="308"/>
            <ac:spMk id="735" creationId="{00000000-0000-0000-0000-000000000000}"/>
          </ac:spMkLst>
        </pc:spChg>
      </pc:sldChg>
      <pc:sldChg chg="addSp delSp modSp">
        <pc:chgData name="Andrea Olave R." userId="S::aolave@duoc.cl::40a171ed-e3dd-4a09-bd26-a3799e79e684" providerId="AD" clId="Web-{2E90EC40-E875-ED7D-AEEE-08C1B53FEACF}" dt="2024-04-23T18:32:13.773" v="46"/>
        <pc:sldMkLst>
          <pc:docMk/>
          <pc:sldMk cId="0" sldId="336"/>
        </pc:sldMkLst>
        <pc:spChg chg="add">
          <ac:chgData name="Andrea Olave R." userId="S::aolave@duoc.cl::40a171ed-e3dd-4a09-bd26-a3799e79e684" providerId="AD" clId="Web-{2E90EC40-E875-ED7D-AEEE-08C1B53FEACF}" dt="2024-04-23T18:32:13.742" v="45"/>
          <ac:spMkLst>
            <pc:docMk/>
            <pc:sldMk cId="0" sldId="336"/>
            <ac:spMk id="3" creationId="{9247E229-5EA5-06B3-F0A9-5FADDFA59E5D}"/>
          </ac:spMkLst>
        </pc:spChg>
        <pc:spChg chg="add">
          <ac:chgData name="Andrea Olave R." userId="S::aolave@duoc.cl::40a171ed-e3dd-4a09-bd26-a3799e79e684" providerId="AD" clId="Web-{2E90EC40-E875-ED7D-AEEE-08C1B53FEACF}" dt="2024-04-23T18:32:13.773" v="46"/>
          <ac:spMkLst>
            <pc:docMk/>
            <pc:sldMk cId="0" sldId="336"/>
            <ac:spMk id="5" creationId="{1354EA47-DAFD-7E2F-501A-EE576EFAC1E3}"/>
          </ac:spMkLst>
        </pc:spChg>
        <pc:spChg chg="del">
          <ac:chgData name="Andrea Olave R." userId="S::aolave@duoc.cl::40a171ed-e3dd-4a09-bd26-a3799e79e684" providerId="AD" clId="Web-{2E90EC40-E875-ED7D-AEEE-08C1B53FEACF}" dt="2024-04-23T18:32:12.508" v="44"/>
          <ac:spMkLst>
            <pc:docMk/>
            <pc:sldMk cId="0" sldId="336"/>
            <ac:spMk id="989" creationId="{00000000-0000-0000-0000-000000000000}"/>
          </ac:spMkLst>
        </pc:spChg>
        <pc:spChg chg="del mod">
          <ac:chgData name="Andrea Olave R." userId="S::aolave@duoc.cl::40a171ed-e3dd-4a09-bd26-a3799e79e684" providerId="AD" clId="Web-{2E90EC40-E875-ED7D-AEEE-08C1B53FEACF}" dt="2024-04-23T18:32:12.508" v="43"/>
          <ac:spMkLst>
            <pc:docMk/>
            <pc:sldMk cId="0" sldId="336"/>
            <ac:spMk id="992" creationId="{00000000-0000-0000-0000-000000000000}"/>
          </ac:spMkLst>
        </pc:spChg>
        <pc:spChg chg="mod">
          <ac:chgData name="Andrea Olave R." userId="S::aolave@duoc.cl::40a171ed-e3dd-4a09-bd26-a3799e79e684" providerId="AD" clId="Web-{2E90EC40-E875-ED7D-AEEE-08C1B53FEACF}" dt="2024-04-23T18:28:56.222" v="13" actId="1076"/>
          <ac:spMkLst>
            <pc:docMk/>
            <pc:sldMk cId="0" sldId="336"/>
            <ac:spMk id="993" creationId="{00000000-0000-0000-0000-000000000000}"/>
          </ac:spMkLst>
        </pc:spChg>
        <pc:spChg chg="mod">
          <ac:chgData name="Andrea Olave R." userId="S::aolave@duoc.cl::40a171ed-e3dd-4a09-bd26-a3799e79e684" providerId="AD" clId="Web-{2E90EC40-E875-ED7D-AEEE-08C1B53FEACF}" dt="2024-04-23T18:29:00.222" v="14" actId="1076"/>
          <ac:spMkLst>
            <pc:docMk/>
            <pc:sldMk cId="0" sldId="336"/>
            <ac:spMk id="994" creationId="{00000000-0000-0000-0000-000000000000}"/>
          </ac:spMkLst>
        </pc:spChg>
      </pc:sldChg>
      <pc:sldChg chg="modSp">
        <pc:chgData name="Andrea Olave R." userId="S::aolave@duoc.cl::40a171ed-e3dd-4a09-bd26-a3799e79e684" providerId="AD" clId="Web-{2E90EC40-E875-ED7D-AEEE-08C1B53FEACF}" dt="2024-04-27T16:44:28.517" v="53" actId="20577"/>
        <pc:sldMkLst>
          <pc:docMk/>
          <pc:sldMk cId="0" sldId="354"/>
        </pc:sldMkLst>
        <pc:spChg chg="mod">
          <ac:chgData name="Andrea Olave R." userId="S::aolave@duoc.cl::40a171ed-e3dd-4a09-bd26-a3799e79e684" providerId="AD" clId="Web-{2E90EC40-E875-ED7D-AEEE-08C1B53FEACF}" dt="2024-04-27T16:44:28.517" v="53" actId="20577"/>
          <ac:spMkLst>
            <pc:docMk/>
            <pc:sldMk cId="0" sldId="354"/>
            <ac:spMk id="125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93c58e016_0_17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2a93c58e016_0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2a93c58e016_0_1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a93c58e016_0_46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2a93c58e016_0_4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g2a93c58e016_0_4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2aa571f7f6b_0_2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3" name="Google Shape;1253;g2aa571f7f6b_0_2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4" name="Google Shape;1254;g2aa571f7f6b_0_2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100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a93c58e016_0_5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2a93c58e016_0_5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2a93c58e016_0_5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93c58e016_0_89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2a93c58e016_0_8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g2a93c58e016_0_8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93c58e016_0_55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2a93c58e016_0_5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g2a93c58e016_0_5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a93c58e016_0_55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2a93c58e016_0_5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a93c58e016_0_5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a93c58e016_0_55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a93c58e016_0_5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2a93c58e016_0_5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a93c58e016_0_5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2a93c58e016_0_5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2a93c58e016_0_5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a93c58e016_0_59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a93c58e016_0_5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g2a93c58e016_0_5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a9f74e2c68_0_1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2a9f74e2c68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g2a9f74e2c68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bb3ccbb74e_0_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2bb3ccbb74e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2bb3ccbb74e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a9f74e2c68_0_2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a9f74e2c68_0_2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g2a9f74e2c68_0_2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a9f74e2c68_0_1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a9f74e2c68_0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g2a9f74e2c68_0_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93c58e016_0_45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2a93c58e016_0_4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g2a93c58e016_0_4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a9f74e2c68_0_27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2a9f74e2c68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g2a9f74e2c68_0_2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a9f74e2c68_0_30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g2a9f74e2c68_0_3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g2a9f74e2c68_0_3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4" name="Google Shape;53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a9f74e2c68_0_2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g2a9f74e2c68_0_2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0" name="Google Shape;550;g2a9f74e2c68_0_2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a9f74e2c68_0_28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2a9f74e2c68_0_2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8" name="Google Shape;558;g2a9f74e2c68_0_2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a9f74e2c68_0_28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g2a9f74e2c68_0_2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g2a9f74e2c68_0_2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a93c58e016_0_46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2a93c58e016_0_4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g2a93c58e016_0_4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a9f74e2c68_0_29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g2a9f74e2c68_0_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g2a9f74e2c68_0_2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a9f74e2c68_0_7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g2a9f74e2c68_0_7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6" name="Google Shape;606;g2a9f74e2c68_0_7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a9f74e2c68_0_7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2a9f74e2c68_0_7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5" name="Google Shape;635;g2a9f74e2c68_0_7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3" name="Google Shape;653;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93c58e016_0_58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2a93c58e016_0_5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g2a93c58e016_0_5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5" name="Google Shape;675;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6" name="Google Shape;696;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bb3ccbb74e_0_6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g2bb3ccbb74e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 name="Google Shape;719;g2bb3ccbb74e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0" name="Google Shape;740;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a9f74e2c68_0_7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g2a9f74e2c68_0_7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8" name="Google Shape;748;g2a9f74e2c68_0_7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a9f74e2c68_0_7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g2a9f74e2c68_0_7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5" name="Google Shape;755;g2a9f74e2c68_0_7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a9f74e2c68_0_7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g2a9f74e2c68_0_7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7" name="Google Shape;767;g2a9f74e2c68_0_7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aa2fe4fc08_0_2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g2aa2fe4fc08_0_2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4" name="Google Shape;774;g2aa2fe4fc08_0_2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0" name="Google Shape;800;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1" name="Google Shape;801;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9" name="Google Shape;809;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a9f74e2c68_0_86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8" name="Google Shape;818;g2a9f74e2c68_0_8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9" name="Google Shape;819;g2a9f74e2c68_0_8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6" name="Google Shape;826;p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2" name="Google Shape;832;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85750" algn="just" rtl="0">
              <a:lnSpc>
                <a:spcPct val="150000"/>
              </a:lnSpc>
              <a:spcBef>
                <a:spcPts val="0"/>
              </a:spcBef>
              <a:spcAft>
                <a:spcPts val="0"/>
              </a:spcAft>
              <a:buClr>
                <a:schemeClr val="dk1"/>
              </a:buClr>
              <a:buSzPts val="308"/>
              <a:buFont typeface="Noto Sans Symbols"/>
              <a:buChar char="❑"/>
            </a:pPr>
            <a:r>
              <a:rPr lang="es-CL" sz="1200">
                <a:solidFill>
                  <a:srgbClr val="1F1F1F"/>
                </a:solidFill>
                <a:highlight>
                  <a:srgbClr val="00FFFF"/>
                </a:highlight>
                <a:latin typeface="Arial"/>
                <a:ea typeface="Arial"/>
                <a:cs typeface="Arial"/>
                <a:sym typeface="Arial"/>
              </a:rPr>
              <a:t>Prototipo de un nuevo servicio de entrega de alimentos: un sitio web que permite a los usuarios realizar pedidos de comida.</a:t>
            </a:r>
            <a:endParaRPr/>
          </a:p>
          <a:p>
            <a:pPr marL="285750" lvl="0" indent="-285750" algn="just" rtl="0">
              <a:lnSpc>
                <a:spcPct val="150000"/>
              </a:lnSpc>
              <a:spcBef>
                <a:spcPts val="0"/>
              </a:spcBef>
              <a:spcAft>
                <a:spcPts val="0"/>
              </a:spcAft>
              <a:buClr>
                <a:schemeClr val="dk1"/>
              </a:buClr>
              <a:buSzPts val="308"/>
              <a:buFont typeface="Noto Sans Symbols"/>
              <a:buChar char="❑"/>
            </a:pPr>
            <a:r>
              <a:rPr lang="es-CL" sz="1200">
                <a:solidFill>
                  <a:srgbClr val="1F1F1F"/>
                </a:solidFill>
                <a:highlight>
                  <a:srgbClr val="00FFFF"/>
                </a:highlight>
                <a:latin typeface="Arial"/>
                <a:ea typeface="Arial"/>
                <a:cs typeface="Arial"/>
                <a:sym typeface="Arial"/>
              </a:rPr>
              <a:t>PMV del mismo servicio: un sitio web que incluye las características esenciales del prototipo, así como la capacidad de elegir entre una variedad de restaurantes, ver fotos de los menús y realizar un seguimiento del estado de los pedidos. </a:t>
            </a:r>
            <a:endParaRPr/>
          </a:p>
          <a:p>
            <a:pPr marL="0" marR="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839" name="Google Shape;839;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7" name="Google Shape;847;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sz="1200">
                <a:solidFill>
                  <a:srgbClr val="1F1F1F"/>
                </a:solidFill>
                <a:latin typeface="Arial"/>
                <a:ea typeface="Arial"/>
                <a:cs typeface="Arial"/>
                <a:sym typeface="Arial"/>
              </a:rPr>
              <a:t>2. Identifica las características esenciales de tu producto o servicio. No necesitas construir un producto o servicio completo para validar tu idea. En su lugar, identifica las características esenciales que son necesarias para resolver el problema que estás abordando. Por ejemplo, si estás creando una nueva aplicación de citas, las características esenciales podrían incluir la capacidad de crear un perfil, buscar coincidencias y enviar mensajes.</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848" name="Google Shape;848;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sz="1200">
                <a:solidFill>
                  <a:srgbClr val="1F1F1F"/>
                </a:solidFill>
                <a:latin typeface="Arial"/>
                <a:ea typeface="Arial"/>
                <a:cs typeface="Arial"/>
                <a:sym typeface="Arial"/>
              </a:rPr>
              <a:t>2. Identifica las características esenciales de tu producto o servicio. No necesitas construir un producto o servicio completo para validar tu idea. En su lugar, identifica las características esenciales que son necesarias para resolver el problema que estás abordando. Por ejemplo, si estás creando una nueva aplicación de citas, las características esenciales podrían incluir la capacidad de crear un perfil, buscar coincidencias y enviar mensajes.</a:t>
            </a:r>
            <a:endParaRPr/>
          </a:p>
          <a:p>
            <a:pPr marL="0" marR="0" lvl="0" indent="0" algn="l" rtl="0">
              <a:lnSpc>
                <a:spcPct val="100000"/>
              </a:lnSpc>
              <a:spcBef>
                <a:spcPts val="0"/>
              </a:spcBef>
              <a:spcAft>
                <a:spcPts val="0"/>
              </a:spcAft>
              <a:buClr>
                <a:srgbClr val="000000"/>
              </a:buClr>
              <a:buSzPts val="1100"/>
              <a:buFont typeface="Arial"/>
              <a:buNone/>
            </a:pPr>
            <a:endParaRPr/>
          </a:p>
        </p:txBody>
      </p:sp>
      <p:sp>
        <p:nvSpPr>
          <p:cNvPr id="856" name="Google Shape;856;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aa2fe4fc08_0_45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g2aa2fe4fc08_0_4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g2aa2fe4fc08_0_4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aa571f7f6b_0_37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2aa571f7f6b_0_3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g2aa571f7f6b_0_3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2" name="Google Shape;872;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9" name="Google Shape;879;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0" name="Google Shape;880;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6" name="Google Shape;886;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 name="Google Shape;891;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2" name="Google Shape;892;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8" name="Google Shape;898;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9" name="Google Shape;899;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5" name="Google Shape;905;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6" name="Google Shape;906;p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1" name="Google Shape;921;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r>
              <a:rPr lang="es-CL"/>
              <a:t>El docente puede utilizar el Mentimeter para saber la percepción de los estudiantes en esta etapa de la asignatura.</a:t>
            </a:r>
            <a:endParaRPr/>
          </a:p>
        </p:txBody>
      </p:sp>
      <p:sp>
        <p:nvSpPr>
          <p:cNvPr id="929" name="Google Shape;929;p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a9f74e2c68_0_87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g2a9f74e2c68_0_8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0" name="Google Shape;950;g2a9f74e2c68_0_8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a93c58e016_0_5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a93c58e016_0_5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g2a93c58e016_0_5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 name="Google Shape;956;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7" name="Google Shape;957;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bb3ccbb74e_0_9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5" name="Google Shape;975;g2bb3ccbb74e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6" name="Google Shape;976;g2bb3ccbb74e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a9f74e2c68_0_90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g2a9f74e2c68_0_9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g2a9f74e2c68_0_9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a9f74e2c68_0_86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2a9f74e2c68_0_8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6" name="Google Shape;1006;g2a9f74e2c68_0_8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4" name="Google Shape;1104;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5" name="Google Shape;1105;p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5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2" name="Google Shape;1112;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3" name="Google Shape;1113;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2a9f74e2c68_0_8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0" name="Google Shape;1120;g2a9f74e2c68_0_8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1" name="Google Shape;1121;g2a9f74e2c68_0_8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9" name="Google Shape;1129;p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2aa2fe4fc08_0_5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6" name="Google Shape;1136;g2aa2fe4fc08_0_5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7" name="Google Shape;1137;g2aa2fe4fc08_0_5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aa571f7f6b_0_1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4" name="Google Shape;1144;g2aa571f7f6b_0_1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5" name="Google Shape;1145;g2aa571f7f6b_0_1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L"/>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a93c58e016_0_47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2a93c58e016_0_4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a93c58e016_0_4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5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2" name="Google Shape;1152;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3" name="Google Shape;1153;p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aa2fe4fc08_0_5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9" name="Google Shape;1159;g2aa2fe4fc08_0_5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0" name="Google Shape;1160;g2aa2fe4fc08_0_5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aa571f7f6b_0_4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6" name="Google Shape;1166;g2aa571f7f6b_0_4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7" name="Google Shape;1167;g2aa571f7f6b_0_4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2aa571f7f6b_0_46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6" name="Google Shape;1176;g2aa571f7f6b_0_4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7" name="Google Shape;1177;g2aa571f7f6b_0_4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2aa571f7f6b_0_19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4" name="Google Shape;1184;g2aa571f7f6b_0_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5" name="Google Shape;1185;g2aa571f7f6b_0_1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aa571f7f6b_0_48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g2aa571f7f6b_0_4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2" name="Google Shape;1192;g2aa571f7f6b_0_4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aa571f7f6b_0_50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9" name="Google Shape;1209;g2aa571f7f6b_0_5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0" name="Google Shape;1210;g2aa571f7f6b_0_5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2bb3ccbb74e_0_1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g2bb3ccbb74e_0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8" name="Google Shape;1218;g2bb3ccbb74e_0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aa571f7f6b_0_2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g2aa571f7f6b_0_2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0" name="Google Shape;1240;g2aa571f7f6b_0_2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L"/>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7" name="Google Shape;1247;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body 3">
  <p:cSld name="Title and body 3">
    <p:spTree>
      <p:nvGrpSpPr>
        <p:cNvPr id="1" name="Shape 1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115"/>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C582F4"/>
              </a:buClr>
              <a:buSzPts val="6000"/>
              <a:buFont typeface="Barlow Condensed"/>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15"/>
          <p:cNvSpPr txBox="1">
            <a:spLocks noGrp="1"/>
          </p:cNvSpPr>
          <p:nvPr>
            <p:ph type="subTitle" idx="1"/>
          </p:nvPr>
        </p:nvSpPr>
        <p:spPr>
          <a:xfrm>
            <a:off x="685800" y="3602037"/>
            <a:ext cx="7772400" cy="2133599"/>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4"/>
        <p:cNvGrpSpPr/>
        <p:nvPr/>
      </p:nvGrpSpPr>
      <p:grpSpPr>
        <a:xfrm>
          <a:off x="0" y="0"/>
          <a:ext cx="0" cy="0"/>
          <a:chOff x="0" y="0"/>
          <a:chExt cx="0" cy="0"/>
        </a:xfrm>
      </p:grpSpPr>
      <p:sp>
        <p:nvSpPr>
          <p:cNvPr id="35" name="Google Shape;35;p116"/>
          <p:cNvSpPr txBox="1">
            <a:spLocks noGrp="1"/>
          </p:cNvSpPr>
          <p:nvPr>
            <p:ph type="title"/>
          </p:nvPr>
        </p:nvSpPr>
        <p:spPr>
          <a:xfrm>
            <a:off x="628650" y="365126"/>
            <a:ext cx="5798276" cy="15833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582F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16"/>
          <p:cNvSpPr txBox="1">
            <a:spLocks noGrp="1"/>
          </p:cNvSpPr>
          <p:nvPr>
            <p:ph type="body" idx="1"/>
          </p:nvPr>
        </p:nvSpPr>
        <p:spPr>
          <a:xfrm>
            <a:off x="628650" y="1948450"/>
            <a:ext cx="7886700" cy="390371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7"/>
        <p:cNvGrpSpPr/>
        <p:nvPr/>
      </p:nvGrpSpPr>
      <p:grpSpPr>
        <a:xfrm>
          <a:off x="0" y="0"/>
          <a:ext cx="0" cy="0"/>
          <a:chOff x="0" y="0"/>
          <a:chExt cx="0" cy="0"/>
        </a:xfrm>
      </p:grpSpPr>
      <p:sp>
        <p:nvSpPr>
          <p:cNvPr id="38" name="Google Shape;38;p117"/>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C582F4"/>
              </a:buClr>
              <a:buSzPts val="6000"/>
              <a:buFont typeface="Barlow Condensed"/>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17"/>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77C6FC"/>
              </a:buClr>
              <a:buSzPts val="2400"/>
              <a:buNone/>
              <a:defRPr sz="2400" b="0" i="1">
                <a:solidFill>
                  <a:srgbClr val="77C6FC"/>
                </a:solidFill>
                <a:latin typeface="Barlow Condensed"/>
                <a:ea typeface="Barlow Condensed"/>
                <a:cs typeface="Barlow Condensed"/>
                <a:sym typeface="Barlow Condensed"/>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0"/>
        <p:cNvGrpSpPr/>
        <p:nvPr/>
      </p:nvGrpSpPr>
      <p:grpSpPr>
        <a:xfrm>
          <a:off x="0" y="0"/>
          <a:ext cx="0" cy="0"/>
          <a:chOff x="0" y="0"/>
          <a:chExt cx="0" cy="0"/>
        </a:xfrm>
      </p:grpSpPr>
      <p:sp>
        <p:nvSpPr>
          <p:cNvPr id="41" name="Google Shape;41;p118"/>
          <p:cNvSpPr txBox="1">
            <a:spLocks noGrp="1"/>
          </p:cNvSpPr>
          <p:nvPr>
            <p:ph type="title"/>
          </p:nvPr>
        </p:nvSpPr>
        <p:spPr>
          <a:xfrm>
            <a:off x="628650" y="365126"/>
            <a:ext cx="5651834" cy="12237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582F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8"/>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18"/>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Google Shape;45;p119"/>
          <p:cNvSpPr txBox="1">
            <a:spLocks noGrp="1"/>
          </p:cNvSpPr>
          <p:nvPr>
            <p:ph type="title"/>
          </p:nvPr>
        </p:nvSpPr>
        <p:spPr>
          <a:xfrm>
            <a:off x="629841" y="365126"/>
            <a:ext cx="568673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582F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19"/>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494949"/>
              </a:buClr>
              <a:buSzPts val="2400"/>
              <a:buNone/>
              <a:defRPr sz="2400" b="1">
                <a:solidFill>
                  <a:srgbClr val="494949"/>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19"/>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77C6FC"/>
              </a:buClr>
              <a:buSzPts val="2800"/>
              <a:buChar char="•"/>
              <a:defRPr>
                <a:solidFill>
                  <a:srgbClr val="77C6FC"/>
                </a:solidFill>
              </a:defRPr>
            </a:lvl1pPr>
            <a:lvl2pPr marL="914400" lvl="1" indent="-381000" algn="l">
              <a:lnSpc>
                <a:spcPct val="90000"/>
              </a:lnSpc>
              <a:spcBef>
                <a:spcPts val="500"/>
              </a:spcBef>
              <a:spcAft>
                <a:spcPts val="0"/>
              </a:spcAft>
              <a:buClr>
                <a:srgbClr val="494949"/>
              </a:buClr>
              <a:buSzPts val="2400"/>
              <a:buChar char="•"/>
              <a:defRPr>
                <a:solidFill>
                  <a:srgbClr val="494949"/>
                </a:solidFill>
              </a:defRPr>
            </a:lvl2pPr>
            <a:lvl3pPr marL="1371600" lvl="2" indent="-355600" algn="l">
              <a:lnSpc>
                <a:spcPct val="90000"/>
              </a:lnSpc>
              <a:spcBef>
                <a:spcPts val="500"/>
              </a:spcBef>
              <a:spcAft>
                <a:spcPts val="0"/>
              </a:spcAft>
              <a:buClr>
                <a:srgbClr val="494949"/>
              </a:buClr>
              <a:buSzPts val="2000"/>
              <a:buChar char="•"/>
              <a:defRPr>
                <a:solidFill>
                  <a:srgbClr val="494949"/>
                </a:solidFill>
              </a:defRPr>
            </a:lvl3pPr>
            <a:lvl4pPr marL="1828800" lvl="3" indent="-342900" algn="l">
              <a:lnSpc>
                <a:spcPct val="90000"/>
              </a:lnSpc>
              <a:spcBef>
                <a:spcPts val="500"/>
              </a:spcBef>
              <a:spcAft>
                <a:spcPts val="0"/>
              </a:spcAft>
              <a:buClr>
                <a:srgbClr val="494949"/>
              </a:buClr>
              <a:buSzPts val="1800"/>
              <a:buChar char="•"/>
              <a:defRPr>
                <a:solidFill>
                  <a:srgbClr val="494949"/>
                </a:solidFill>
              </a:defRPr>
            </a:lvl4pPr>
            <a:lvl5pPr marL="2286000" lvl="4" indent="-342900" algn="l">
              <a:lnSpc>
                <a:spcPct val="90000"/>
              </a:lnSpc>
              <a:spcBef>
                <a:spcPts val="500"/>
              </a:spcBef>
              <a:spcAft>
                <a:spcPts val="0"/>
              </a:spcAft>
              <a:buClr>
                <a:srgbClr val="494949"/>
              </a:buClr>
              <a:buSzPts val="1800"/>
              <a:buChar char="•"/>
              <a:defRPr>
                <a:solidFill>
                  <a:srgbClr val="49494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19"/>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494949"/>
              </a:buClr>
              <a:buSzPts val="2400"/>
              <a:buNone/>
              <a:defRPr sz="2400" b="1">
                <a:solidFill>
                  <a:srgbClr val="494949"/>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1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77C6FC"/>
              </a:buClr>
              <a:buSzPts val="2800"/>
              <a:buChar char="•"/>
              <a:defRPr>
                <a:solidFill>
                  <a:srgbClr val="77C6FC"/>
                </a:solidFill>
              </a:defRPr>
            </a:lvl1pPr>
            <a:lvl2pPr marL="914400" lvl="1" indent="-381000" algn="l">
              <a:lnSpc>
                <a:spcPct val="90000"/>
              </a:lnSpc>
              <a:spcBef>
                <a:spcPts val="500"/>
              </a:spcBef>
              <a:spcAft>
                <a:spcPts val="0"/>
              </a:spcAft>
              <a:buClr>
                <a:srgbClr val="494949"/>
              </a:buClr>
              <a:buSzPts val="2400"/>
              <a:buChar char="•"/>
              <a:defRPr>
                <a:solidFill>
                  <a:srgbClr val="494949"/>
                </a:solidFill>
              </a:defRPr>
            </a:lvl2pPr>
            <a:lvl3pPr marL="1371600" lvl="2" indent="-355600" algn="l">
              <a:lnSpc>
                <a:spcPct val="90000"/>
              </a:lnSpc>
              <a:spcBef>
                <a:spcPts val="500"/>
              </a:spcBef>
              <a:spcAft>
                <a:spcPts val="0"/>
              </a:spcAft>
              <a:buClr>
                <a:srgbClr val="494949"/>
              </a:buClr>
              <a:buSzPts val="2000"/>
              <a:buChar char="•"/>
              <a:defRPr>
                <a:solidFill>
                  <a:srgbClr val="494949"/>
                </a:solidFill>
              </a:defRPr>
            </a:lvl3pPr>
            <a:lvl4pPr marL="1828800" lvl="3" indent="-342900" algn="l">
              <a:lnSpc>
                <a:spcPct val="90000"/>
              </a:lnSpc>
              <a:spcBef>
                <a:spcPts val="500"/>
              </a:spcBef>
              <a:spcAft>
                <a:spcPts val="0"/>
              </a:spcAft>
              <a:buClr>
                <a:srgbClr val="494949"/>
              </a:buClr>
              <a:buSzPts val="1800"/>
              <a:buChar char="•"/>
              <a:defRPr>
                <a:solidFill>
                  <a:srgbClr val="494949"/>
                </a:solidFill>
              </a:defRPr>
            </a:lvl4pPr>
            <a:lvl5pPr marL="2286000" lvl="4" indent="-342900" algn="l">
              <a:lnSpc>
                <a:spcPct val="90000"/>
              </a:lnSpc>
              <a:spcBef>
                <a:spcPts val="500"/>
              </a:spcBef>
              <a:spcAft>
                <a:spcPts val="0"/>
              </a:spcAft>
              <a:buClr>
                <a:srgbClr val="494949"/>
              </a:buClr>
              <a:buSzPts val="1800"/>
              <a:buChar char="•"/>
              <a:defRPr>
                <a:solidFill>
                  <a:srgbClr val="49494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olo el título">
  <p:cSld name="Solo el título">
    <p:spTree>
      <p:nvGrpSpPr>
        <p:cNvPr id="1" name="Shape 50"/>
        <p:cNvGrpSpPr/>
        <p:nvPr/>
      </p:nvGrpSpPr>
      <p:grpSpPr>
        <a:xfrm>
          <a:off x="0" y="0"/>
          <a:ext cx="0" cy="0"/>
          <a:chOff x="0" y="0"/>
          <a:chExt cx="0" cy="0"/>
        </a:xfrm>
      </p:grpSpPr>
      <p:sp>
        <p:nvSpPr>
          <p:cNvPr id="51" name="Google Shape;51;p120"/>
          <p:cNvSpPr txBox="1">
            <a:spLocks noGrp="1"/>
          </p:cNvSpPr>
          <p:nvPr>
            <p:ph type="title"/>
          </p:nvPr>
        </p:nvSpPr>
        <p:spPr>
          <a:xfrm>
            <a:off x="1964155" y="2408058"/>
            <a:ext cx="5651834" cy="122373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C582F4"/>
              </a:buClr>
              <a:buSzPts val="4400"/>
              <a:buFont typeface="Barlow Condense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0"/>
          <p:cNvSpPr txBox="1">
            <a:spLocks noGrp="1"/>
          </p:cNvSpPr>
          <p:nvPr>
            <p:ph type="body" idx="1"/>
          </p:nvPr>
        </p:nvSpPr>
        <p:spPr>
          <a:xfrm>
            <a:off x="2855902" y="3858879"/>
            <a:ext cx="3868340" cy="823912"/>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1000"/>
              </a:spcBef>
              <a:spcAft>
                <a:spcPts val="0"/>
              </a:spcAft>
              <a:buClr>
                <a:srgbClr val="494949"/>
              </a:buClr>
              <a:buSzPts val="2400"/>
              <a:buNone/>
              <a:defRPr sz="2400" b="0" i="1">
                <a:solidFill>
                  <a:srgbClr val="494949"/>
                </a:solidFill>
                <a:latin typeface="Barlow Condensed"/>
                <a:ea typeface="Barlow Condensed"/>
                <a:cs typeface="Barlow Condensed"/>
                <a:sym typeface="Barlow Condense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3"/>
        <p:cNvGrpSpPr/>
        <p:nvPr/>
      </p:nvGrpSpPr>
      <p:grpSpPr>
        <a:xfrm>
          <a:off x="0" y="0"/>
          <a:ext cx="0" cy="0"/>
          <a:chOff x="0" y="0"/>
          <a:chExt cx="0" cy="0"/>
        </a:xfrm>
      </p:grpSpPr>
      <p:sp>
        <p:nvSpPr>
          <p:cNvPr id="54" name="Google Shape;54;p121"/>
          <p:cNvSpPr txBox="1">
            <a:spLocks noGrp="1"/>
          </p:cNvSpPr>
          <p:nvPr>
            <p:ph type="title"/>
          </p:nvPr>
        </p:nvSpPr>
        <p:spPr>
          <a:xfrm>
            <a:off x="629841" y="678112"/>
            <a:ext cx="2949178" cy="169018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C582F4"/>
              </a:buClr>
              <a:buSzPts val="3200"/>
              <a:buFont typeface="Barlow Condense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21"/>
          <p:cNvSpPr txBox="1">
            <a:spLocks noGrp="1"/>
          </p:cNvSpPr>
          <p:nvPr>
            <p:ph type="body" idx="1"/>
          </p:nvPr>
        </p:nvSpPr>
        <p:spPr>
          <a:xfrm>
            <a:off x="3885009" y="1306263"/>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6" name="Google Shape;56;p121"/>
          <p:cNvSpPr txBox="1">
            <a:spLocks noGrp="1"/>
          </p:cNvSpPr>
          <p:nvPr>
            <p:ph type="body" idx="2"/>
          </p:nvPr>
        </p:nvSpPr>
        <p:spPr>
          <a:xfrm>
            <a:off x="629841" y="23683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7"/>
        <p:cNvGrpSpPr/>
        <p:nvPr/>
      </p:nvGrpSpPr>
      <p:grpSpPr>
        <a:xfrm>
          <a:off x="0" y="0"/>
          <a:ext cx="0" cy="0"/>
          <a:chOff x="0" y="0"/>
          <a:chExt cx="0" cy="0"/>
        </a:xfrm>
      </p:grpSpPr>
      <p:sp>
        <p:nvSpPr>
          <p:cNvPr id="58" name="Google Shape;58;p122"/>
          <p:cNvSpPr txBox="1">
            <a:spLocks noGrp="1"/>
          </p:cNvSpPr>
          <p:nvPr>
            <p:ph type="title"/>
          </p:nvPr>
        </p:nvSpPr>
        <p:spPr>
          <a:xfrm>
            <a:off x="629841" y="888273"/>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C582F4"/>
              </a:buClr>
              <a:buSzPts val="3200"/>
              <a:buFont typeface="Barlow Condense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22"/>
          <p:cNvSpPr>
            <a:spLocks noGrp="1"/>
          </p:cNvSpPr>
          <p:nvPr>
            <p:ph type="pic" idx="2"/>
          </p:nvPr>
        </p:nvSpPr>
        <p:spPr>
          <a:xfrm>
            <a:off x="3887391" y="1397726"/>
            <a:ext cx="4629150" cy="4463325"/>
          </a:xfrm>
          <a:prstGeom prst="rect">
            <a:avLst/>
          </a:prstGeom>
          <a:noFill/>
          <a:ln>
            <a:noFill/>
          </a:ln>
        </p:spPr>
      </p:sp>
      <p:sp>
        <p:nvSpPr>
          <p:cNvPr id="60" name="Google Shape;60;p122"/>
          <p:cNvSpPr txBox="1">
            <a:spLocks noGrp="1"/>
          </p:cNvSpPr>
          <p:nvPr>
            <p:ph type="body" idx="1"/>
          </p:nvPr>
        </p:nvSpPr>
        <p:spPr>
          <a:xfrm>
            <a:off x="629841" y="2521130"/>
            <a:ext cx="2949178" cy="33478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1"/>
        <p:cNvGrpSpPr/>
        <p:nvPr/>
      </p:nvGrpSpPr>
      <p:grpSpPr>
        <a:xfrm>
          <a:off x="0" y="0"/>
          <a:ext cx="0" cy="0"/>
          <a:chOff x="0" y="0"/>
          <a:chExt cx="0" cy="0"/>
        </a:xfrm>
      </p:grpSpPr>
      <p:sp>
        <p:nvSpPr>
          <p:cNvPr id="62" name="Google Shape;62;p123"/>
          <p:cNvSpPr txBox="1">
            <a:spLocks noGrp="1"/>
          </p:cNvSpPr>
          <p:nvPr>
            <p:ph type="title"/>
          </p:nvPr>
        </p:nvSpPr>
        <p:spPr>
          <a:xfrm>
            <a:off x="628650" y="365126"/>
            <a:ext cx="5651834" cy="12237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582F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3"/>
          <p:cNvSpPr txBox="1">
            <a:spLocks noGrp="1"/>
          </p:cNvSpPr>
          <p:nvPr>
            <p:ph type="body" idx="1"/>
          </p:nvPr>
        </p:nvSpPr>
        <p:spPr>
          <a:xfrm rot="5400000">
            <a:off x="2620145" y="-43045"/>
            <a:ext cx="3903710"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ix columns of text">
  <p:cSld name="Six columns of text">
    <p:spTree>
      <p:nvGrpSpPr>
        <p:cNvPr id="1" name="Shape 20"/>
        <p:cNvGrpSpPr/>
        <p:nvPr/>
      </p:nvGrpSpPr>
      <p:grpSpPr>
        <a:xfrm>
          <a:off x="0" y="0"/>
          <a:ext cx="0" cy="0"/>
          <a:chOff x="0" y="0"/>
          <a:chExt cx="0" cy="0"/>
        </a:xfrm>
      </p:grpSpPr>
      <p:pic>
        <p:nvPicPr>
          <p:cNvPr id="21" name="Google Shape;21;p107"/>
          <p:cNvPicPr preferRelativeResize="0"/>
          <p:nvPr/>
        </p:nvPicPr>
        <p:blipFill rotWithShape="1">
          <a:blip r:embed="rId2">
            <a:alphaModFix/>
          </a:blip>
          <a:srcRect/>
          <a:stretch/>
        </p:blipFill>
        <p:spPr>
          <a:xfrm>
            <a:off x="6503825" y="6229925"/>
            <a:ext cx="2612425" cy="712375"/>
          </a:xfrm>
          <a:prstGeom prst="rect">
            <a:avLst/>
          </a:prstGeom>
          <a:noFill/>
          <a:ln>
            <a:noFill/>
          </a:ln>
        </p:spPr>
      </p:pic>
      <p:pic>
        <p:nvPicPr>
          <p:cNvPr id="22" name="Google Shape;22;p107"/>
          <p:cNvPicPr preferRelativeResize="0"/>
          <p:nvPr/>
        </p:nvPicPr>
        <p:blipFill rotWithShape="1">
          <a:blip r:embed="rId3">
            <a:alphaModFix/>
          </a:blip>
          <a:srcRect/>
          <a:stretch/>
        </p:blipFill>
        <p:spPr>
          <a:xfrm>
            <a:off x="4842085" y="6313900"/>
            <a:ext cx="1650716" cy="5038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Solo el título">
  <p:cSld name="1_Solo el título">
    <p:spTree>
      <p:nvGrpSpPr>
        <p:cNvPr id="1" name="Shape 64"/>
        <p:cNvGrpSpPr/>
        <p:nvPr/>
      </p:nvGrpSpPr>
      <p:grpSpPr>
        <a:xfrm>
          <a:off x="0" y="0"/>
          <a:ext cx="0" cy="0"/>
          <a:chOff x="0" y="0"/>
          <a:chExt cx="0" cy="0"/>
        </a:xfrm>
      </p:grpSpPr>
      <p:sp>
        <p:nvSpPr>
          <p:cNvPr id="65" name="Google Shape;65;p124"/>
          <p:cNvSpPr txBox="1">
            <a:spLocks noGrp="1"/>
          </p:cNvSpPr>
          <p:nvPr>
            <p:ph type="title"/>
          </p:nvPr>
        </p:nvSpPr>
        <p:spPr>
          <a:xfrm>
            <a:off x="1964155" y="2408058"/>
            <a:ext cx="5651834" cy="122373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C582F4"/>
              </a:buClr>
              <a:buSzPts val="4400"/>
              <a:buFont typeface="Barlow Condense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24"/>
          <p:cNvSpPr txBox="1">
            <a:spLocks noGrp="1"/>
          </p:cNvSpPr>
          <p:nvPr>
            <p:ph type="body" idx="1"/>
          </p:nvPr>
        </p:nvSpPr>
        <p:spPr>
          <a:xfrm>
            <a:off x="2855902" y="3858879"/>
            <a:ext cx="3868340" cy="823912"/>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1000"/>
              </a:spcBef>
              <a:spcAft>
                <a:spcPts val="0"/>
              </a:spcAft>
              <a:buClr>
                <a:srgbClr val="494949"/>
              </a:buClr>
              <a:buSzPts val="2400"/>
              <a:buNone/>
              <a:defRPr sz="2400" b="0" i="1">
                <a:solidFill>
                  <a:srgbClr val="494949"/>
                </a:solidFill>
                <a:latin typeface="Barlow Condensed"/>
                <a:ea typeface="Barlow Condensed"/>
                <a:cs typeface="Barlow Condensed"/>
                <a:sym typeface="Barlow Condense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slide">
  <p:cSld name="1_Title slide">
    <p:spTree>
      <p:nvGrpSpPr>
        <p:cNvPr id="1" name="Shape 6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body 3">
  <p:cSld name="1_Title and body 3">
    <p:spTree>
      <p:nvGrpSpPr>
        <p:cNvPr id="1" name="Shape 6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Six columns of text">
  <p:cSld name="1_Six columns of text">
    <p:spTree>
      <p:nvGrpSpPr>
        <p:cNvPr id="1" name="Shape 6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able of contents">
  <p:cSld name="1_Table of contents">
    <p:spTree>
      <p:nvGrpSpPr>
        <p:cNvPr id="1" name="Shape 70"/>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ection header">
  <p:cSld name="1_Section header">
    <p:spTree>
      <p:nvGrpSpPr>
        <p:cNvPr id="1" name="Shape 7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le and body">
  <p:cSld name="1_Title and body">
    <p:spTree>
      <p:nvGrpSpPr>
        <p:cNvPr id="1" name="Shape 7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hree columns of text 2">
  <p:cSld name="1_Three columns of text 2">
    <p:spTree>
      <p:nvGrpSpPr>
        <p:cNvPr id="1" name="Shape 7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hree columns of text">
  <p:cSld name="1_Three columns of text">
    <p:spTree>
      <p:nvGrpSpPr>
        <p:cNvPr id="1" name="Shape 7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in point 2">
  <p:cSld name="1_Main point 2">
    <p:spTree>
      <p:nvGrpSpPr>
        <p:cNvPr id="1" name="Shape 7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Main point 2">
  <p:cSld name="Main point 2">
    <p:spTree>
      <p:nvGrpSpPr>
        <p:cNvPr id="1" name="Shape 23"/>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Solo el título">
  <p:cSld name="2_Solo el título">
    <p:spTree>
      <p:nvGrpSpPr>
        <p:cNvPr id="1" name="Shape 76"/>
        <p:cNvGrpSpPr/>
        <p:nvPr/>
      </p:nvGrpSpPr>
      <p:grpSpPr>
        <a:xfrm>
          <a:off x="0" y="0"/>
          <a:ext cx="0" cy="0"/>
          <a:chOff x="0" y="0"/>
          <a:chExt cx="0" cy="0"/>
        </a:xfrm>
      </p:grpSpPr>
      <p:sp>
        <p:nvSpPr>
          <p:cNvPr id="77" name="Google Shape;77;p134"/>
          <p:cNvSpPr txBox="1">
            <a:spLocks noGrp="1"/>
          </p:cNvSpPr>
          <p:nvPr>
            <p:ph type="title"/>
          </p:nvPr>
        </p:nvSpPr>
        <p:spPr>
          <a:xfrm>
            <a:off x="1964155" y="2408058"/>
            <a:ext cx="5651834" cy="122373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C582F4"/>
              </a:buClr>
              <a:buSzPts val="4400"/>
              <a:buFont typeface="Barlow Condense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34"/>
          <p:cNvSpPr txBox="1">
            <a:spLocks noGrp="1"/>
          </p:cNvSpPr>
          <p:nvPr>
            <p:ph type="body" idx="1"/>
          </p:nvPr>
        </p:nvSpPr>
        <p:spPr>
          <a:xfrm>
            <a:off x="2855902" y="3858879"/>
            <a:ext cx="3868340" cy="823912"/>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1000"/>
              </a:spcBef>
              <a:spcAft>
                <a:spcPts val="0"/>
              </a:spcAft>
              <a:buClr>
                <a:srgbClr val="494949"/>
              </a:buClr>
              <a:buSzPts val="2400"/>
              <a:buNone/>
              <a:defRPr sz="2400" b="0" i="1">
                <a:solidFill>
                  <a:srgbClr val="494949"/>
                </a:solidFill>
                <a:latin typeface="Barlow Condensed"/>
                <a:ea typeface="Barlow Condensed"/>
                <a:cs typeface="Barlow Condensed"/>
                <a:sym typeface="Barlow Condense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slide">
  <p:cSld name="1_Title slide 2">
    <p:spTree>
      <p:nvGrpSpPr>
        <p:cNvPr id="1" name="Shape 7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itle and body 3">
  <p:cSld name="1_Title and body 3 2">
    <p:spTree>
      <p:nvGrpSpPr>
        <p:cNvPr id="1" name="Shape 80"/>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ix columns of text">
  <p:cSld name="1_Six columns of text 2">
    <p:spTree>
      <p:nvGrpSpPr>
        <p:cNvPr id="1" name="Shape 8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able of contents">
  <p:cSld name="1_Table of contents 2">
    <p:spTree>
      <p:nvGrpSpPr>
        <p:cNvPr id="1" name="Shape 8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Section header">
  <p:cSld name="1_Section header 2">
    <p:spTree>
      <p:nvGrpSpPr>
        <p:cNvPr id="1" name="Shape 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and body">
  <p:cSld name="1_Title and body 2">
    <p:spTree>
      <p:nvGrpSpPr>
        <p:cNvPr id="1" name="Shape 8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hree columns of text 2">
  <p:cSld name="1_Three columns of text 2 2">
    <p:spTree>
      <p:nvGrpSpPr>
        <p:cNvPr id="1" name="Shape 8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hree columns of text">
  <p:cSld name="1_Three columns of text 3">
    <p:spTree>
      <p:nvGrpSpPr>
        <p:cNvPr id="1" name="Shape 86"/>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Main point 2">
  <p:cSld name="1_Main point 2 2">
    <p:spTree>
      <p:nvGrpSpPr>
        <p:cNvPr id="1" name="Shape 8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4"/>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9">
  <p:cSld name="TITLE_12">
    <p:spTree>
      <p:nvGrpSpPr>
        <p:cNvPr id="1" name="Shape 88"/>
        <p:cNvGrpSpPr/>
        <p:nvPr/>
      </p:nvGrpSpPr>
      <p:grpSpPr>
        <a:xfrm>
          <a:off x="0" y="0"/>
          <a:ext cx="0" cy="0"/>
          <a:chOff x="0" y="0"/>
          <a:chExt cx="0" cy="0"/>
        </a:xfrm>
      </p:grpSpPr>
      <p:sp>
        <p:nvSpPr>
          <p:cNvPr id="89" name="Google Shape;89;g2a93c58e016_0_166"/>
          <p:cNvSpPr txBox="1">
            <a:spLocks noGrp="1"/>
          </p:cNvSpPr>
          <p:nvPr>
            <p:ph type="sldNum" idx="12"/>
          </p:nvPr>
        </p:nvSpPr>
        <p:spPr>
          <a:xfrm>
            <a:off x="8472458" y="6217623"/>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a:t>
            </a:fld>
            <a:endParaRPr/>
          </a:p>
        </p:txBody>
      </p:sp>
      <p:cxnSp>
        <p:nvCxnSpPr>
          <p:cNvPr id="90" name="Google Shape;90;g2a93c58e016_0_166"/>
          <p:cNvCxnSpPr/>
          <p:nvPr/>
        </p:nvCxnSpPr>
        <p:spPr>
          <a:xfrm>
            <a:off x="191775" y="1033818"/>
            <a:ext cx="8817300" cy="4500"/>
          </a:xfrm>
          <a:prstGeom prst="straightConnector1">
            <a:avLst/>
          </a:prstGeom>
          <a:noFill/>
          <a:ln w="19050" cap="flat" cmpd="sng">
            <a:solidFill>
              <a:schemeClr val="accent3"/>
            </a:solidFill>
            <a:prstDash val="dot"/>
            <a:round/>
            <a:headEnd type="none" w="sm" len="sm"/>
            <a:tailEnd type="none" w="sm" len="sm"/>
          </a:ln>
        </p:spPr>
      </p:cxnSp>
      <p:pic>
        <p:nvPicPr>
          <p:cNvPr id="91" name="Google Shape;91;g2a93c58e016_0_166" descr="Logotipo&#10;&#10;Descripción generada automáticamente con confianza media"/>
          <p:cNvPicPr preferRelativeResize="0"/>
          <p:nvPr/>
        </p:nvPicPr>
        <p:blipFill rotWithShape="1">
          <a:blip r:embed="rId2">
            <a:alphaModFix/>
          </a:blip>
          <a:srcRect/>
          <a:stretch/>
        </p:blipFill>
        <p:spPr>
          <a:xfrm>
            <a:off x="6642389" y="227771"/>
            <a:ext cx="2289048" cy="676656"/>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1" type="tx">
  <p:cSld name="TITLE_AND_BODY">
    <p:spTree>
      <p:nvGrpSpPr>
        <p:cNvPr id="1" name="Shape 92"/>
        <p:cNvGrpSpPr/>
        <p:nvPr/>
      </p:nvGrpSpPr>
      <p:grpSpPr>
        <a:xfrm>
          <a:off x="0" y="0"/>
          <a:ext cx="0" cy="0"/>
          <a:chOff x="0" y="0"/>
          <a:chExt cx="0" cy="0"/>
        </a:xfrm>
      </p:grpSpPr>
      <p:sp>
        <p:nvSpPr>
          <p:cNvPr id="93" name="Google Shape;93;g2a93c58e016_0_749"/>
          <p:cNvSpPr txBox="1">
            <a:spLocks noGrp="1"/>
          </p:cNvSpPr>
          <p:nvPr>
            <p:ph type="title"/>
          </p:nvPr>
        </p:nvSpPr>
        <p:spPr>
          <a:xfrm>
            <a:off x="3968400" y="-237606"/>
            <a:ext cx="731400" cy="237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00"/>
              <a:buFont typeface="Cabin"/>
              <a:buNone/>
              <a:defRPr sz="100">
                <a:latin typeface="Cabin"/>
                <a:ea typeface="Cabin"/>
                <a:cs typeface="Cabin"/>
                <a:sym typeface="Cabin"/>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4" name="Google Shape;94;g2a93c58e016_0_74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a:t>
            </a:fld>
            <a:endParaRPr/>
          </a:p>
        </p:txBody>
      </p:sp>
      <p:pic>
        <p:nvPicPr>
          <p:cNvPr id="95" name="Google Shape;95;g2a93c58e016_0_749"/>
          <p:cNvPicPr preferRelativeResize="0"/>
          <p:nvPr/>
        </p:nvPicPr>
        <p:blipFill rotWithShape="1">
          <a:blip r:embed="rId2">
            <a:alphaModFix/>
          </a:blip>
          <a:srcRect/>
          <a:stretch/>
        </p:blipFill>
        <p:spPr>
          <a:xfrm>
            <a:off x="7152850" y="261125"/>
            <a:ext cx="1895049" cy="577075"/>
          </a:xfrm>
          <a:prstGeom prst="rect">
            <a:avLst/>
          </a:prstGeom>
          <a:noFill/>
          <a:ln>
            <a:noFill/>
          </a:ln>
        </p:spPr>
      </p:pic>
      <p:pic>
        <p:nvPicPr>
          <p:cNvPr id="96" name="Google Shape;96;g2a93c58e016_0_749"/>
          <p:cNvPicPr preferRelativeResize="0"/>
          <p:nvPr/>
        </p:nvPicPr>
        <p:blipFill rotWithShape="1">
          <a:blip r:embed="rId3">
            <a:alphaModFix/>
          </a:blip>
          <a:srcRect l="20469" t="26529" r="21740" b="25959"/>
          <a:stretch/>
        </p:blipFill>
        <p:spPr>
          <a:xfrm>
            <a:off x="0" y="76198"/>
            <a:ext cx="2337268" cy="762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able of contents">
  <p:cSld name="Table of contents">
    <p:spTree>
      <p:nvGrpSpPr>
        <p:cNvPr id="1" name="Shape 2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body">
  <p:cSld name="Title and body">
    <p:spTree>
      <p:nvGrpSpPr>
        <p:cNvPr id="1" name="Shape 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hree columns of text 2">
  <p:cSld name="Three columns of text 2">
    <p:spTree>
      <p:nvGrpSpPr>
        <p:cNvPr id="1" name="Shape 2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hree columns of text">
  <p:cSld name="Three columns of text">
    <p:spTree>
      <p:nvGrpSpPr>
        <p:cNvPr id="1" name="Shape 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4"/>
          <p:cNvSpPr txBox="1">
            <a:spLocks noGrp="1"/>
          </p:cNvSpPr>
          <p:nvPr>
            <p:ph type="title"/>
          </p:nvPr>
        </p:nvSpPr>
        <p:spPr>
          <a:xfrm>
            <a:off x="628650" y="365126"/>
            <a:ext cx="5651834" cy="122373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C582F4"/>
              </a:buClr>
              <a:buSzPts val="4400"/>
              <a:buFont typeface="Barlow Condensed"/>
              <a:buNone/>
              <a:defRPr sz="4400" b="1" i="0" u="none" strike="noStrike" cap="none">
                <a:solidFill>
                  <a:srgbClr val="C582F4"/>
                </a:solidFill>
                <a:latin typeface="Barlow Condensed"/>
                <a:ea typeface="Barlow Condensed"/>
                <a:cs typeface="Barlow Condensed"/>
                <a:sym typeface="Barlow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4"/>
          <p:cNvSpPr txBox="1">
            <a:spLocks noGrp="1"/>
          </p:cNvSpPr>
          <p:nvPr>
            <p:ph type="body" idx="1"/>
          </p:nvPr>
        </p:nvSpPr>
        <p:spPr>
          <a:xfrm>
            <a:off x="628650" y="1948450"/>
            <a:ext cx="7886700" cy="390371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Barlow Condensed"/>
                <a:ea typeface="Barlow Condensed"/>
                <a:cs typeface="Barlow Condensed"/>
                <a:sym typeface="Barlow Condense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Barlow Condensed"/>
                <a:ea typeface="Barlow Condensed"/>
                <a:cs typeface="Barlow Condensed"/>
                <a:sym typeface="Barlow Condense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Barlow Condensed"/>
                <a:ea typeface="Barlow Condensed"/>
                <a:cs typeface="Barlow Condensed"/>
                <a:sym typeface="Barlow Condense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Condensed"/>
                <a:ea typeface="Barlow Condensed"/>
                <a:cs typeface="Barlow Condensed"/>
                <a:sym typeface="Barlow Condense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rlow Condensed"/>
                <a:ea typeface="Barlow Condensed"/>
                <a:cs typeface="Barlow Condensed"/>
                <a:sym typeface="Barlow Condense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12" name="Google Shape;12;p104"/>
          <p:cNvGrpSpPr/>
          <p:nvPr/>
        </p:nvGrpSpPr>
        <p:grpSpPr>
          <a:xfrm>
            <a:off x="5884447" y="5987104"/>
            <a:ext cx="2657038" cy="464650"/>
            <a:chOff x="6002010" y="6164149"/>
            <a:chExt cx="2657038" cy="464650"/>
          </a:xfrm>
        </p:grpSpPr>
        <p:pic>
          <p:nvPicPr>
            <p:cNvPr id="13" name="Google Shape;13;p104"/>
            <p:cNvPicPr preferRelativeResize="0"/>
            <p:nvPr/>
          </p:nvPicPr>
          <p:blipFill rotWithShape="1">
            <a:blip r:embed="rId43">
              <a:alphaModFix/>
            </a:blip>
            <a:srcRect/>
            <a:stretch/>
          </p:blipFill>
          <p:spPr>
            <a:xfrm>
              <a:off x="7381934" y="6280535"/>
              <a:ext cx="1277114" cy="348264"/>
            </a:xfrm>
            <a:prstGeom prst="rect">
              <a:avLst/>
            </a:prstGeom>
            <a:noFill/>
            <a:ln>
              <a:noFill/>
            </a:ln>
          </p:spPr>
        </p:pic>
        <p:pic>
          <p:nvPicPr>
            <p:cNvPr id="14" name="Google Shape;14;p104"/>
            <p:cNvPicPr preferRelativeResize="0"/>
            <p:nvPr/>
          </p:nvPicPr>
          <p:blipFill rotWithShape="1">
            <a:blip r:embed="rId44">
              <a:alphaModFix/>
            </a:blip>
            <a:srcRect/>
            <a:stretch/>
          </p:blipFill>
          <p:spPr>
            <a:xfrm>
              <a:off x="6002010" y="6164149"/>
              <a:ext cx="1363812" cy="416264"/>
            </a:xfrm>
            <a:prstGeom prst="rect">
              <a:avLst/>
            </a:prstGeom>
            <a:noFill/>
            <a:ln>
              <a:noFill/>
            </a:ln>
          </p:spPr>
        </p:pic>
      </p:grpSp>
      <p:grpSp>
        <p:nvGrpSpPr>
          <p:cNvPr id="15" name="Google Shape;15;p104"/>
          <p:cNvGrpSpPr/>
          <p:nvPr/>
        </p:nvGrpSpPr>
        <p:grpSpPr>
          <a:xfrm>
            <a:off x="5884447" y="5987104"/>
            <a:ext cx="2657038" cy="464650"/>
            <a:chOff x="6002010" y="6164149"/>
            <a:chExt cx="2657038" cy="464650"/>
          </a:xfrm>
        </p:grpSpPr>
        <p:pic>
          <p:nvPicPr>
            <p:cNvPr id="16" name="Google Shape;16;p104"/>
            <p:cNvPicPr preferRelativeResize="0"/>
            <p:nvPr/>
          </p:nvPicPr>
          <p:blipFill rotWithShape="1">
            <a:blip r:embed="rId43">
              <a:alphaModFix/>
            </a:blip>
            <a:srcRect/>
            <a:stretch/>
          </p:blipFill>
          <p:spPr>
            <a:xfrm>
              <a:off x="7381934" y="6280535"/>
              <a:ext cx="1277114" cy="348264"/>
            </a:xfrm>
            <a:prstGeom prst="rect">
              <a:avLst/>
            </a:prstGeom>
            <a:noFill/>
            <a:ln>
              <a:noFill/>
            </a:ln>
          </p:spPr>
        </p:pic>
        <p:pic>
          <p:nvPicPr>
            <p:cNvPr id="17" name="Google Shape;17;p104"/>
            <p:cNvPicPr preferRelativeResize="0"/>
            <p:nvPr/>
          </p:nvPicPr>
          <p:blipFill rotWithShape="1">
            <a:blip r:embed="rId44">
              <a:alphaModFix/>
            </a:blip>
            <a:srcRect/>
            <a:stretch/>
          </p:blipFill>
          <p:spPr>
            <a:xfrm>
              <a:off x="6002010" y="6164149"/>
              <a:ext cx="1363812" cy="416264"/>
            </a:xfrm>
            <a:prstGeom prst="rect">
              <a:avLst/>
            </a:prstGeom>
            <a:noFill/>
            <a:ln>
              <a:noFill/>
            </a:ln>
          </p:spPr>
        </p:pic>
      </p:grpSp>
      <p:pic>
        <p:nvPicPr>
          <p:cNvPr id="18" name="Google Shape;18;p104"/>
          <p:cNvPicPr preferRelativeResize="0"/>
          <p:nvPr/>
        </p:nvPicPr>
        <p:blipFill rotWithShape="1">
          <a:blip r:embed="rId45">
            <a:alphaModFix/>
          </a:blip>
          <a:srcRect/>
          <a:stretch/>
        </p:blipFill>
        <p:spPr>
          <a:xfrm>
            <a:off x="6383878" y="365126"/>
            <a:ext cx="2157607" cy="47024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g2a93c58e016_0_178"/>
          <p:cNvPicPr preferRelativeResize="0"/>
          <p:nvPr/>
        </p:nvPicPr>
        <p:blipFill rotWithShape="1">
          <a:blip r:embed="rId3">
            <a:alphaModFix/>
          </a:blip>
          <a:srcRect/>
          <a:stretch/>
        </p:blipFill>
        <p:spPr>
          <a:xfrm>
            <a:off x="443738" y="2197512"/>
            <a:ext cx="8256525" cy="2514254"/>
          </a:xfrm>
          <a:prstGeom prst="rect">
            <a:avLst/>
          </a:prstGeom>
          <a:noFill/>
          <a:ln>
            <a:noFill/>
          </a:ln>
        </p:spPr>
      </p:pic>
      <p:pic>
        <p:nvPicPr>
          <p:cNvPr id="103" name="Google Shape;103;g2a93c58e016_0_178"/>
          <p:cNvPicPr preferRelativeResize="0"/>
          <p:nvPr/>
        </p:nvPicPr>
        <p:blipFill rotWithShape="1">
          <a:blip r:embed="rId4">
            <a:alphaModFix/>
          </a:blip>
          <a:srcRect/>
          <a:stretch/>
        </p:blipFill>
        <p:spPr>
          <a:xfrm>
            <a:off x="6437100" y="76200"/>
            <a:ext cx="2613474" cy="772550"/>
          </a:xfrm>
          <a:prstGeom prst="rect">
            <a:avLst/>
          </a:prstGeom>
          <a:noFill/>
          <a:ln>
            <a:noFill/>
          </a:ln>
        </p:spPr>
      </p:pic>
      <p:grpSp>
        <p:nvGrpSpPr>
          <p:cNvPr id="104" name="Google Shape;104;g2a93c58e016_0_178"/>
          <p:cNvGrpSpPr/>
          <p:nvPr/>
        </p:nvGrpSpPr>
        <p:grpSpPr>
          <a:xfrm>
            <a:off x="3740250" y="6314195"/>
            <a:ext cx="543799" cy="542478"/>
            <a:chOff x="-56010050" y="2686975"/>
            <a:chExt cx="319000" cy="318225"/>
          </a:xfrm>
        </p:grpSpPr>
        <p:sp>
          <p:nvSpPr>
            <p:cNvPr id="105" name="Google Shape;105;g2a93c58e016_0_178"/>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g2a93c58e016_0_178"/>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g2a93c58e016_0_178"/>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g2a93c58e016_0_178"/>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9" name="Google Shape;109;g2a93c58e016_0_178"/>
          <p:cNvGrpSpPr/>
          <p:nvPr/>
        </p:nvGrpSpPr>
        <p:grpSpPr>
          <a:xfrm>
            <a:off x="8433877" y="6306556"/>
            <a:ext cx="413560" cy="543799"/>
            <a:chOff x="-52074300" y="1911950"/>
            <a:chExt cx="242600" cy="319000"/>
          </a:xfrm>
        </p:grpSpPr>
        <p:sp>
          <p:nvSpPr>
            <p:cNvPr id="110" name="Google Shape;110;g2a93c58e016_0_178"/>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 name="Google Shape;111;g2a93c58e016_0_178"/>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g2a93c58e016_0_178"/>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 name="Google Shape;113;g2a93c58e016_0_178"/>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14" name="Google Shape;114;g2a93c58e016_0_178"/>
          <p:cNvGrpSpPr/>
          <p:nvPr/>
        </p:nvGrpSpPr>
        <p:grpSpPr>
          <a:xfrm>
            <a:off x="1464727" y="6315523"/>
            <a:ext cx="551897" cy="542478"/>
            <a:chOff x="-55620975" y="2294725"/>
            <a:chExt cx="323750" cy="318225"/>
          </a:xfrm>
        </p:grpSpPr>
        <p:sp>
          <p:nvSpPr>
            <p:cNvPr id="115" name="Google Shape;115;g2a93c58e016_0_178"/>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6" name="Google Shape;116;g2a93c58e016_0_178"/>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7" name="Google Shape;117;g2a93c58e016_0_178"/>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 name="Google Shape;118;g2a93c58e016_0_178"/>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 name="Google Shape;119;g2a93c58e016_0_178"/>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 name="Google Shape;120;g2a93c58e016_0_178"/>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1" name="Google Shape;121;g2a93c58e016_0_178"/>
          <p:cNvGrpSpPr/>
          <p:nvPr/>
        </p:nvGrpSpPr>
        <p:grpSpPr>
          <a:xfrm>
            <a:off x="4911083" y="6316881"/>
            <a:ext cx="545163" cy="539793"/>
            <a:chOff x="-55229525" y="2688550"/>
            <a:chExt cx="319800" cy="316650"/>
          </a:xfrm>
        </p:grpSpPr>
        <p:sp>
          <p:nvSpPr>
            <p:cNvPr id="122" name="Google Shape;122;g2a93c58e016_0_178"/>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 name="Google Shape;123;g2a93c58e016_0_178"/>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 name="Google Shape;124;g2a93c58e016_0_178"/>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g2a93c58e016_0_178"/>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6" name="Google Shape;126;g2a93c58e016_0_178"/>
          <p:cNvGrpSpPr/>
          <p:nvPr/>
        </p:nvGrpSpPr>
        <p:grpSpPr>
          <a:xfrm>
            <a:off x="6042869" y="6307868"/>
            <a:ext cx="543842" cy="542478"/>
            <a:chOff x="-53299850" y="2294725"/>
            <a:chExt cx="319025" cy="318225"/>
          </a:xfrm>
        </p:grpSpPr>
        <p:sp>
          <p:nvSpPr>
            <p:cNvPr id="127" name="Google Shape;127;g2a93c58e016_0_178"/>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 name="Google Shape;128;g2a93c58e016_0_178"/>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9" name="Google Shape;129;g2a93c58e016_0_178"/>
          <p:cNvGrpSpPr/>
          <p:nvPr/>
        </p:nvGrpSpPr>
        <p:grpSpPr>
          <a:xfrm>
            <a:off x="2642011" y="6314369"/>
            <a:ext cx="413560" cy="541114"/>
            <a:chOff x="-56756725" y="2686975"/>
            <a:chExt cx="242600" cy="317425"/>
          </a:xfrm>
        </p:grpSpPr>
        <p:sp>
          <p:nvSpPr>
            <p:cNvPr id="130" name="Google Shape;130;g2a93c58e016_0_178"/>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Google Shape;131;g2a93c58e016_0_178"/>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g2a93c58e016_0_178"/>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3" name="Google Shape;133;g2a93c58e016_0_178"/>
          <p:cNvGrpSpPr/>
          <p:nvPr/>
        </p:nvGrpSpPr>
        <p:grpSpPr>
          <a:xfrm>
            <a:off x="296555" y="6334991"/>
            <a:ext cx="539793" cy="508896"/>
            <a:chOff x="-56401500" y="2304975"/>
            <a:chExt cx="316650" cy="298525"/>
          </a:xfrm>
        </p:grpSpPr>
        <p:sp>
          <p:nvSpPr>
            <p:cNvPr id="134" name="Google Shape;134;g2a93c58e016_0_178"/>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g2a93c58e016_0_178"/>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Google Shape;136;g2a93c58e016_0_178"/>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 name="Google Shape;137;g2a93c58e016_0_178"/>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8" name="Google Shape;138;g2a93c58e016_0_178"/>
          <p:cNvGrpSpPr/>
          <p:nvPr/>
        </p:nvGrpSpPr>
        <p:grpSpPr>
          <a:xfrm>
            <a:off x="7233577" y="6309237"/>
            <a:ext cx="510259" cy="541114"/>
            <a:chOff x="-52505925" y="2295525"/>
            <a:chExt cx="299325" cy="317425"/>
          </a:xfrm>
        </p:grpSpPr>
        <p:sp>
          <p:nvSpPr>
            <p:cNvPr id="139" name="Google Shape;139;g2a93c58e016_0_178"/>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g2a93c58e016_0_178"/>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g2a93c58e016_0_178"/>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 name="Google Shape;142;g2a93c58e016_0_178"/>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2a93c58e016_0_465"/>
          <p:cNvSpPr txBox="1"/>
          <p:nvPr/>
        </p:nvSpPr>
        <p:spPr>
          <a:xfrm>
            <a:off x="133050" y="343325"/>
            <a:ext cx="88779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L" sz="2400" b="1" i="0" u="none" strike="noStrike" cap="none">
                <a:solidFill>
                  <a:srgbClr val="FFFFFF"/>
                </a:solidFill>
                <a:highlight>
                  <a:srgbClr val="C582F4"/>
                </a:highlight>
                <a:latin typeface="Comfortaa"/>
                <a:ea typeface="Comfortaa"/>
                <a:cs typeface="Comfortaa"/>
                <a:sym typeface="Comfortaa"/>
              </a:rPr>
              <a:t>Reflexionemos</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582F4"/>
              </a:solidFill>
              <a:latin typeface="Comfortaa"/>
              <a:ea typeface="Comfortaa"/>
              <a:cs typeface="Comfortaa"/>
              <a:sym typeface="Comfortaa"/>
            </a:endParaRPr>
          </a:p>
          <a:p>
            <a:pPr marL="0" marR="0" lvl="0" indent="0" algn="ctr" rtl="0">
              <a:lnSpc>
                <a:spcPct val="100000"/>
              </a:lnSpc>
              <a:spcBef>
                <a:spcPts val="0"/>
              </a:spcBef>
              <a:spcAft>
                <a:spcPts val="0"/>
              </a:spcAft>
              <a:buClr>
                <a:srgbClr val="000000"/>
              </a:buClr>
              <a:buSzPts val="2800"/>
              <a:buFont typeface="Arial"/>
              <a:buNone/>
            </a:pPr>
            <a:r>
              <a:rPr lang="es-CL" sz="2800" b="1" i="0" u="none" strike="noStrike" cap="none">
                <a:solidFill>
                  <a:srgbClr val="C582F4"/>
                </a:solidFill>
                <a:latin typeface="Comfortaa"/>
                <a:ea typeface="Comfortaa"/>
                <a:cs typeface="Comfortaa"/>
                <a:sym typeface="Comfortaa"/>
              </a:rPr>
              <a:t> Retroalimentación Experiencia 1</a:t>
            </a:r>
            <a:endParaRPr/>
          </a:p>
        </p:txBody>
      </p:sp>
      <p:pic>
        <p:nvPicPr>
          <p:cNvPr id="233" name="Google Shape;233;g2a93c58e016_0_465"/>
          <p:cNvPicPr preferRelativeResize="0"/>
          <p:nvPr/>
        </p:nvPicPr>
        <p:blipFill rotWithShape="1">
          <a:blip r:embed="rId3">
            <a:alphaModFix/>
          </a:blip>
          <a:srcRect t="11585" b="17296"/>
          <a:stretch/>
        </p:blipFill>
        <p:spPr>
          <a:xfrm>
            <a:off x="0" y="1729150"/>
            <a:ext cx="9144003" cy="433754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56" name="Google Shape;1256;g2aa571f7f6b_0_243"/>
          <p:cNvPicPr preferRelativeResize="0"/>
          <p:nvPr/>
        </p:nvPicPr>
        <p:blipFill rotWithShape="1">
          <a:blip r:embed="rId3">
            <a:alphaModFix/>
          </a:blip>
          <a:srcRect/>
          <a:stretch/>
        </p:blipFill>
        <p:spPr>
          <a:xfrm>
            <a:off x="2275314" y="2728001"/>
            <a:ext cx="4593360" cy="1401988"/>
          </a:xfrm>
          <a:prstGeom prst="rect">
            <a:avLst/>
          </a:prstGeom>
          <a:noFill/>
          <a:ln>
            <a:noFill/>
          </a:ln>
        </p:spPr>
      </p:pic>
      <p:grpSp>
        <p:nvGrpSpPr>
          <p:cNvPr id="1257" name="Google Shape;1257;g2aa571f7f6b_0_243"/>
          <p:cNvGrpSpPr/>
          <p:nvPr/>
        </p:nvGrpSpPr>
        <p:grpSpPr>
          <a:xfrm>
            <a:off x="1135387" y="6314075"/>
            <a:ext cx="543842" cy="543842"/>
            <a:chOff x="-56010850" y="2294725"/>
            <a:chExt cx="319025" cy="319025"/>
          </a:xfrm>
        </p:grpSpPr>
        <p:sp>
          <p:nvSpPr>
            <p:cNvPr id="1258" name="Google Shape;1258;g2aa571f7f6b_0_243"/>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9" name="Google Shape;1259;g2aa571f7f6b_0_243"/>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0" name="Google Shape;1260;g2aa571f7f6b_0_243"/>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1" name="Google Shape;1261;g2aa571f7f6b_0_243"/>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62" name="Google Shape;1262;g2aa571f7f6b_0_243"/>
          <p:cNvGrpSpPr/>
          <p:nvPr/>
        </p:nvGrpSpPr>
        <p:grpSpPr>
          <a:xfrm>
            <a:off x="3992515" y="6312919"/>
            <a:ext cx="543799" cy="542478"/>
            <a:chOff x="-56010050" y="2686975"/>
            <a:chExt cx="319000" cy="318225"/>
          </a:xfrm>
        </p:grpSpPr>
        <p:sp>
          <p:nvSpPr>
            <p:cNvPr id="1263" name="Google Shape;1263;g2aa571f7f6b_0_243"/>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4" name="Google Shape;1264;g2aa571f7f6b_0_243"/>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5" name="Google Shape;1265;g2aa571f7f6b_0_243"/>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6" name="Google Shape;1266;g2aa571f7f6b_0_243"/>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67" name="Google Shape;1267;g2aa571f7f6b_0_243"/>
          <p:cNvGrpSpPr/>
          <p:nvPr/>
        </p:nvGrpSpPr>
        <p:grpSpPr>
          <a:xfrm>
            <a:off x="8686137" y="6305279"/>
            <a:ext cx="413560" cy="543799"/>
            <a:chOff x="-52074300" y="1911950"/>
            <a:chExt cx="242600" cy="319000"/>
          </a:xfrm>
        </p:grpSpPr>
        <p:sp>
          <p:nvSpPr>
            <p:cNvPr id="1268" name="Google Shape;1268;g2aa571f7f6b_0_243"/>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9" name="Google Shape;1269;g2aa571f7f6b_0_243"/>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0" name="Google Shape;1270;g2aa571f7f6b_0_243"/>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1" name="Google Shape;1271;g2aa571f7f6b_0_243"/>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72" name="Google Shape;1272;g2aa571f7f6b_0_243"/>
          <p:cNvGrpSpPr/>
          <p:nvPr/>
        </p:nvGrpSpPr>
        <p:grpSpPr>
          <a:xfrm>
            <a:off x="1716875" y="6314247"/>
            <a:ext cx="551897" cy="542478"/>
            <a:chOff x="-55620975" y="2294725"/>
            <a:chExt cx="323750" cy="318225"/>
          </a:xfrm>
        </p:grpSpPr>
        <p:sp>
          <p:nvSpPr>
            <p:cNvPr id="1273" name="Google Shape;1273;g2aa571f7f6b_0_243"/>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4" name="Google Shape;1274;g2aa571f7f6b_0_243"/>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5" name="Google Shape;1275;g2aa571f7f6b_0_243"/>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6" name="Google Shape;1276;g2aa571f7f6b_0_243"/>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7" name="Google Shape;1277;g2aa571f7f6b_0_243"/>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8" name="Google Shape;1278;g2aa571f7f6b_0_243"/>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79" name="Google Shape;1279;g2aa571f7f6b_0_243"/>
          <p:cNvGrpSpPr/>
          <p:nvPr/>
        </p:nvGrpSpPr>
        <p:grpSpPr>
          <a:xfrm>
            <a:off x="4577861" y="6312793"/>
            <a:ext cx="545163" cy="542606"/>
            <a:chOff x="-55620175" y="2686900"/>
            <a:chExt cx="319800" cy="318300"/>
          </a:xfrm>
        </p:grpSpPr>
        <p:sp>
          <p:nvSpPr>
            <p:cNvPr id="1280" name="Google Shape;1280;g2aa571f7f6b_0_243"/>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1" name="Google Shape;1281;g2aa571f7f6b_0_243"/>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2" name="Google Shape;1282;g2aa571f7f6b_0_243"/>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3" name="Google Shape;1283;g2aa571f7f6b_0_243"/>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84" name="Google Shape;1284;g2aa571f7f6b_0_243"/>
          <p:cNvGrpSpPr/>
          <p:nvPr/>
        </p:nvGrpSpPr>
        <p:grpSpPr>
          <a:xfrm>
            <a:off x="5748751" y="6309276"/>
            <a:ext cx="476677" cy="539793"/>
            <a:chOff x="-53670800" y="2296300"/>
            <a:chExt cx="279625" cy="316650"/>
          </a:xfrm>
        </p:grpSpPr>
        <p:sp>
          <p:nvSpPr>
            <p:cNvPr id="1285" name="Google Shape;1285;g2aa571f7f6b_0_243"/>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6" name="Google Shape;1286;g2aa571f7f6b_0_243"/>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7" name="Google Shape;1287;g2aa571f7f6b_0_243"/>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8" name="Google Shape;1288;g2aa571f7f6b_0_243"/>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89" name="Google Shape;1289;g2aa571f7f6b_0_243"/>
          <p:cNvGrpSpPr/>
          <p:nvPr/>
        </p:nvGrpSpPr>
        <p:grpSpPr>
          <a:xfrm>
            <a:off x="8102750" y="6319769"/>
            <a:ext cx="476719" cy="542265"/>
            <a:chOff x="-52092425" y="2303525"/>
            <a:chExt cx="279650" cy="318100"/>
          </a:xfrm>
        </p:grpSpPr>
        <p:sp>
          <p:nvSpPr>
            <p:cNvPr id="1290" name="Google Shape;1290;g2aa571f7f6b_0_243"/>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1" name="Google Shape;1291;g2aa571f7f6b_0_243"/>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2" name="Google Shape;1292;g2aa571f7f6b_0_243"/>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3" name="Google Shape;1293;g2aa571f7f6b_0_243"/>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4" name="Google Shape;1294;g2aa571f7f6b_0_243"/>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95" name="Google Shape;1295;g2aa571f7f6b_0_243"/>
          <p:cNvGrpSpPr/>
          <p:nvPr/>
        </p:nvGrpSpPr>
        <p:grpSpPr>
          <a:xfrm>
            <a:off x="2326254" y="6316932"/>
            <a:ext cx="508896" cy="539793"/>
            <a:chOff x="-55217700" y="2296300"/>
            <a:chExt cx="298525" cy="316650"/>
          </a:xfrm>
        </p:grpSpPr>
        <p:sp>
          <p:nvSpPr>
            <p:cNvPr id="1296" name="Google Shape;1296;g2aa571f7f6b_0_243"/>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7" name="Google Shape;1297;g2aa571f7f6b_0_243"/>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8" name="Google Shape;1298;g2aa571f7f6b_0_243"/>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9" name="Google Shape;1299;g2aa571f7f6b_0_243"/>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00" name="Google Shape;1300;g2aa571f7f6b_0_243"/>
          <p:cNvGrpSpPr/>
          <p:nvPr/>
        </p:nvGrpSpPr>
        <p:grpSpPr>
          <a:xfrm>
            <a:off x="5163306" y="6315604"/>
            <a:ext cx="545163" cy="539793"/>
            <a:chOff x="-55229525" y="2688550"/>
            <a:chExt cx="319800" cy="316650"/>
          </a:xfrm>
        </p:grpSpPr>
        <p:sp>
          <p:nvSpPr>
            <p:cNvPr id="1301" name="Google Shape;1301;g2aa571f7f6b_0_243"/>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2" name="Google Shape;1302;g2aa571f7f6b_0_243"/>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3" name="Google Shape;1303;g2aa571f7f6b_0_243"/>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4" name="Google Shape;1304;g2aa571f7f6b_0_243"/>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05" name="Google Shape;1305;g2aa571f7f6b_0_243"/>
          <p:cNvGrpSpPr/>
          <p:nvPr/>
        </p:nvGrpSpPr>
        <p:grpSpPr>
          <a:xfrm>
            <a:off x="6295068" y="6306592"/>
            <a:ext cx="543842" cy="542478"/>
            <a:chOff x="-53299850" y="2294725"/>
            <a:chExt cx="319025" cy="318225"/>
          </a:xfrm>
        </p:grpSpPr>
        <p:sp>
          <p:nvSpPr>
            <p:cNvPr id="1306" name="Google Shape;1306;g2aa571f7f6b_0_243"/>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7" name="Google Shape;1307;g2aa571f7f6b_0_243"/>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08" name="Google Shape;1308;g2aa571f7f6b_0_243"/>
          <p:cNvGrpSpPr/>
          <p:nvPr/>
        </p:nvGrpSpPr>
        <p:grpSpPr>
          <a:xfrm>
            <a:off x="1663" y="6314247"/>
            <a:ext cx="476677" cy="542478"/>
            <a:chOff x="-56774850" y="2294725"/>
            <a:chExt cx="279625" cy="318225"/>
          </a:xfrm>
        </p:grpSpPr>
        <p:sp>
          <p:nvSpPr>
            <p:cNvPr id="1309" name="Google Shape;1309;g2aa571f7f6b_0_243"/>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0" name="Google Shape;1310;g2aa571f7f6b_0_243"/>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1" name="Google Shape;1311;g2aa571f7f6b_0_243"/>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12" name="Google Shape;1312;g2aa571f7f6b_0_243"/>
          <p:cNvGrpSpPr/>
          <p:nvPr/>
        </p:nvGrpSpPr>
        <p:grpSpPr>
          <a:xfrm>
            <a:off x="2894275" y="6313091"/>
            <a:ext cx="413560" cy="541114"/>
            <a:chOff x="-56756725" y="2686975"/>
            <a:chExt cx="242600" cy="317425"/>
          </a:xfrm>
        </p:grpSpPr>
        <p:sp>
          <p:nvSpPr>
            <p:cNvPr id="1313" name="Google Shape;1313;g2aa571f7f6b_0_243"/>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4" name="Google Shape;1314;g2aa571f7f6b_0_243"/>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5" name="Google Shape;1315;g2aa571f7f6b_0_243"/>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16" name="Google Shape;1316;g2aa571f7f6b_0_243"/>
          <p:cNvGrpSpPr/>
          <p:nvPr/>
        </p:nvGrpSpPr>
        <p:grpSpPr>
          <a:xfrm>
            <a:off x="6883708" y="6305274"/>
            <a:ext cx="541114" cy="543799"/>
            <a:chOff x="-52906025" y="2293950"/>
            <a:chExt cx="317425" cy="319000"/>
          </a:xfrm>
        </p:grpSpPr>
        <p:sp>
          <p:nvSpPr>
            <p:cNvPr id="1317" name="Google Shape;1317;g2aa571f7f6b_0_243"/>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8" name="Google Shape;1318;g2aa571f7f6b_0_243"/>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9" name="Google Shape;1319;g2aa571f7f6b_0_243"/>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20" name="Google Shape;1320;g2aa571f7f6b_0_243"/>
          <p:cNvGrpSpPr/>
          <p:nvPr/>
        </p:nvGrpSpPr>
        <p:grpSpPr>
          <a:xfrm>
            <a:off x="548813" y="6333719"/>
            <a:ext cx="539793" cy="508896"/>
            <a:chOff x="-56401500" y="2304975"/>
            <a:chExt cx="316650" cy="298525"/>
          </a:xfrm>
        </p:grpSpPr>
        <p:sp>
          <p:nvSpPr>
            <p:cNvPr id="1321" name="Google Shape;1321;g2aa571f7f6b_0_243"/>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2" name="Google Shape;1322;g2aa571f7f6b_0_243"/>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3" name="Google Shape;1323;g2aa571f7f6b_0_243"/>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4" name="Google Shape;1324;g2aa571f7f6b_0_243"/>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25" name="Google Shape;1325;g2aa571f7f6b_0_243"/>
          <p:cNvGrpSpPr/>
          <p:nvPr/>
        </p:nvGrpSpPr>
        <p:grpSpPr>
          <a:xfrm>
            <a:off x="7485847" y="6307959"/>
            <a:ext cx="510259" cy="541114"/>
            <a:chOff x="-52505925" y="2295525"/>
            <a:chExt cx="299325" cy="317425"/>
          </a:xfrm>
        </p:grpSpPr>
        <p:sp>
          <p:nvSpPr>
            <p:cNvPr id="1326" name="Google Shape;1326;g2aa571f7f6b_0_243"/>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7" name="Google Shape;1327;g2aa571f7f6b_0_243"/>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8" name="Google Shape;1328;g2aa571f7f6b_0_243"/>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9" name="Google Shape;1329;g2aa571f7f6b_0_243"/>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30" name="Google Shape;1330;g2aa571f7f6b_0_243"/>
          <p:cNvSpPr/>
          <p:nvPr/>
        </p:nvSpPr>
        <p:spPr>
          <a:xfrm>
            <a:off x="3419796" y="6314014"/>
            <a:ext cx="515650" cy="544100"/>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a93c58e016_0_547"/>
          <p:cNvSpPr txBox="1"/>
          <p:nvPr/>
        </p:nvSpPr>
        <p:spPr>
          <a:xfrm>
            <a:off x="4570875" y="1546325"/>
            <a:ext cx="4570800" cy="359700"/>
          </a:xfrm>
          <a:prstGeom prst="rect">
            <a:avLst/>
          </a:prstGeom>
          <a:noFill/>
          <a:ln>
            <a:noFill/>
          </a:ln>
        </p:spPr>
        <p:txBody>
          <a:bodyPr spcFirstLastPara="1" wrap="square" lIns="51425" tIns="25700" rIns="51425" bIns="2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s-CL" sz="2000" b="1" i="0" u="none" strike="noStrike" cap="none">
                <a:solidFill>
                  <a:srgbClr val="575757"/>
                </a:solidFill>
                <a:latin typeface="Comfortaa"/>
                <a:ea typeface="Comfortaa"/>
                <a:cs typeface="Comfortaa"/>
                <a:sym typeface="Comfortaa"/>
              </a:rPr>
              <a:t>ITERACIÓN DEL PROPÓSITO</a:t>
            </a:r>
            <a:endParaRPr>
              <a:latin typeface="Comfortaa"/>
              <a:ea typeface="Comfortaa"/>
              <a:cs typeface="Comfortaa"/>
              <a:sym typeface="Comfortaa"/>
            </a:endParaRPr>
          </a:p>
        </p:txBody>
      </p:sp>
      <p:sp>
        <p:nvSpPr>
          <p:cNvPr id="240" name="Google Shape;240;g2a93c58e016_0_547"/>
          <p:cNvSpPr txBox="1"/>
          <p:nvPr/>
        </p:nvSpPr>
        <p:spPr>
          <a:xfrm>
            <a:off x="4895619" y="2264760"/>
            <a:ext cx="3921300" cy="25860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rgbClr val="666666"/>
              </a:buClr>
              <a:buSzPts val="1800"/>
              <a:buFont typeface="Comfortaa"/>
              <a:buChar char="➔"/>
            </a:pPr>
            <a:r>
              <a:rPr lang="es-CL" sz="1800" b="0" i="0" u="none" strike="noStrike" cap="none">
                <a:solidFill>
                  <a:srgbClr val="666666"/>
                </a:solidFill>
                <a:latin typeface="Comfortaa"/>
                <a:ea typeface="Comfortaa"/>
                <a:cs typeface="Comfortaa"/>
                <a:sym typeface="Comfortaa"/>
              </a:rPr>
              <a:t>Recordemos que cómo equipo definimos un propósito, </a:t>
            </a:r>
            <a:r>
              <a:rPr lang="es-CL" sz="1800" b="0" i="0" u="none" strike="noStrike" cap="none">
                <a:solidFill>
                  <a:schemeClr val="lt1"/>
                </a:solidFill>
                <a:highlight>
                  <a:srgbClr val="D17EFB"/>
                </a:highlight>
                <a:latin typeface="Comfortaa"/>
                <a:ea typeface="Comfortaa"/>
                <a:cs typeface="Comfortaa"/>
                <a:sym typeface="Comfortaa"/>
              </a:rPr>
              <a:t>“la razón de ser de una persona, una organización o una sociedad, lo que le da sentido a su existencia y lo que le motiva a actuar”.</a:t>
            </a:r>
            <a:endParaRPr/>
          </a:p>
          <a:p>
            <a:pPr marL="114300" marR="0" lvl="0" indent="0" algn="l" rtl="0">
              <a:lnSpc>
                <a:spcPct val="100000"/>
              </a:lnSpc>
              <a:spcBef>
                <a:spcPts val="0"/>
              </a:spcBef>
              <a:spcAft>
                <a:spcPts val="0"/>
              </a:spcAft>
              <a:buNone/>
            </a:pPr>
            <a:endParaRPr sz="1800" b="0" i="0" u="none" strike="noStrike" cap="none">
              <a:solidFill>
                <a:srgbClr val="666666"/>
              </a:solidFill>
              <a:latin typeface="Comfortaa"/>
              <a:ea typeface="Comfortaa"/>
              <a:cs typeface="Comfortaa"/>
              <a:sym typeface="Comfortaa"/>
            </a:endParaRPr>
          </a:p>
        </p:txBody>
      </p:sp>
      <p:pic>
        <p:nvPicPr>
          <p:cNvPr id="241" name="Google Shape;241;g2a93c58e016_0_547"/>
          <p:cNvPicPr preferRelativeResize="0"/>
          <p:nvPr/>
        </p:nvPicPr>
        <p:blipFill>
          <a:blip r:embed="rId3">
            <a:alphaModFix/>
          </a:blip>
          <a:stretch>
            <a:fillRect/>
          </a:stretch>
        </p:blipFill>
        <p:spPr>
          <a:xfrm>
            <a:off x="0" y="0"/>
            <a:ext cx="4570880" cy="6857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2a93c58e016_0_896"/>
          <p:cNvSpPr txBox="1"/>
          <p:nvPr/>
        </p:nvSpPr>
        <p:spPr>
          <a:xfrm>
            <a:off x="0" y="1183163"/>
            <a:ext cx="8982900" cy="883200"/>
          </a:xfrm>
          <a:prstGeom prst="rect">
            <a:avLst/>
          </a:prstGeom>
          <a:noFill/>
          <a:ln>
            <a:noFill/>
          </a:ln>
        </p:spPr>
        <p:txBody>
          <a:bodyPr spcFirstLastPara="1" wrap="square" lIns="51425" tIns="25700" rIns="51425" bIns="2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L" sz="1800" i="0" u="none" strike="noStrike" cap="none">
                <a:solidFill>
                  <a:srgbClr val="666666"/>
                </a:solidFill>
                <a:latin typeface="Comfortaa"/>
                <a:ea typeface="Comfortaa"/>
                <a:cs typeface="Comfortaa"/>
                <a:sym typeface="Comfortaa"/>
              </a:rPr>
              <a:t>Iterar un propósito significa revisarlo y actualizarlo de forma regular para asegurarte de que sigue siendo relevante y alcanzable.”.</a:t>
            </a:r>
            <a:endParaRPr sz="1800" i="0" u="none" strike="noStrike" cap="none">
              <a:solidFill>
                <a:srgbClr val="666666"/>
              </a:solidFill>
              <a:latin typeface="Comfortaa"/>
              <a:ea typeface="Comfortaa"/>
              <a:cs typeface="Comfortaa"/>
              <a:sym typeface="Comfortaa"/>
            </a:endParaRPr>
          </a:p>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rgbClr val="666666"/>
              </a:solidFill>
              <a:latin typeface="Comfortaa"/>
              <a:ea typeface="Comfortaa"/>
              <a:cs typeface="Comfortaa"/>
              <a:sym typeface="Comfortaa"/>
            </a:endParaRPr>
          </a:p>
        </p:txBody>
      </p:sp>
      <p:sp>
        <p:nvSpPr>
          <p:cNvPr id="248" name="Google Shape;248;g2a93c58e016_0_896"/>
          <p:cNvSpPr txBox="1"/>
          <p:nvPr/>
        </p:nvSpPr>
        <p:spPr>
          <a:xfrm>
            <a:off x="2286600" y="514700"/>
            <a:ext cx="4570800" cy="359700"/>
          </a:xfrm>
          <a:prstGeom prst="rect">
            <a:avLst/>
          </a:prstGeom>
          <a:noFill/>
          <a:ln>
            <a:noFill/>
          </a:ln>
        </p:spPr>
        <p:txBody>
          <a:bodyPr spcFirstLastPara="1" wrap="square" lIns="51425" tIns="25700" rIns="51425" bIns="2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s-CL" sz="2000" b="1" i="0" u="none" strike="noStrike" cap="none">
                <a:solidFill>
                  <a:srgbClr val="575757"/>
                </a:solidFill>
                <a:latin typeface="Comfortaa"/>
                <a:ea typeface="Comfortaa"/>
                <a:cs typeface="Comfortaa"/>
                <a:sym typeface="Comfortaa"/>
              </a:rPr>
              <a:t>ITERACIÓN DEL PROPÓSITO</a:t>
            </a:r>
            <a:endParaRPr b="1">
              <a:latin typeface="Comfortaa"/>
              <a:ea typeface="Comfortaa"/>
              <a:cs typeface="Comfortaa"/>
              <a:sym typeface="Comfortaa"/>
            </a:endParaRPr>
          </a:p>
        </p:txBody>
      </p:sp>
      <p:pic>
        <p:nvPicPr>
          <p:cNvPr id="249" name="Google Shape;249;g2a93c58e016_0_896"/>
          <p:cNvPicPr preferRelativeResize="0"/>
          <p:nvPr/>
        </p:nvPicPr>
        <p:blipFill rotWithShape="1">
          <a:blip r:embed="rId3">
            <a:alphaModFix/>
          </a:blip>
          <a:srcRect b="25233"/>
          <a:stretch/>
        </p:blipFill>
        <p:spPr>
          <a:xfrm>
            <a:off x="-2425" y="2298924"/>
            <a:ext cx="9148851" cy="4559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
          <p:cNvSpPr/>
          <p:nvPr/>
        </p:nvSpPr>
        <p:spPr>
          <a:xfrm>
            <a:off x="7451997" y="447310"/>
            <a:ext cx="1224155" cy="1224155"/>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p4"/>
          <p:cNvSpPr txBox="1"/>
          <p:nvPr/>
        </p:nvSpPr>
        <p:spPr>
          <a:xfrm>
            <a:off x="152400" y="152400"/>
            <a:ext cx="8815800" cy="5448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CL" sz="4000" b="1">
                <a:solidFill>
                  <a:schemeClr val="lt1"/>
                </a:solidFill>
                <a:highlight>
                  <a:srgbClr val="77C6FC"/>
                </a:highlight>
                <a:latin typeface="Comfortaa"/>
                <a:ea typeface="Comfortaa"/>
                <a:cs typeface="Comfortaa"/>
                <a:sym typeface="Comfortaa"/>
              </a:rPr>
              <a:t>CONVERSACIÓN EN CLASES </a:t>
            </a:r>
            <a:r>
              <a:rPr lang="es-CL" sz="2000" b="1">
                <a:solidFill>
                  <a:schemeClr val="lt1"/>
                </a:solidFill>
                <a:highlight>
                  <a:srgbClr val="77C6FC"/>
                </a:highlight>
                <a:latin typeface="Comfortaa"/>
                <a:ea typeface="Comfortaa"/>
                <a:cs typeface="Comfortaa"/>
                <a:sym typeface="Comfortaa"/>
              </a:rPr>
              <a:t> </a:t>
            </a:r>
            <a:endParaRPr sz="2000" b="1">
              <a:solidFill>
                <a:schemeClr val="lt1"/>
              </a:solidFill>
              <a:highlight>
                <a:srgbClr val="77C6FC"/>
              </a:highlight>
              <a:latin typeface="Comfortaa"/>
              <a:ea typeface="Comfortaa"/>
              <a:cs typeface="Comfortaa"/>
              <a:sym typeface="Comfortaa"/>
            </a:endParaRPr>
          </a:p>
          <a:p>
            <a:pPr marL="0" lvl="0" indent="0" algn="ctr" rtl="0">
              <a:lnSpc>
                <a:spcPct val="150000"/>
              </a:lnSpc>
              <a:spcBef>
                <a:spcPts val="0"/>
              </a:spcBef>
              <a:spcAft>
                <a:spcPts val="0"/>
              </a:spcAft>
              <a:buNone/>
            </a:pPr>
            <a:endParaRPr sz="2000">
              <a:solidFill>
                <a:schemeClr val="lt1"/>
              </a:solidFill>
              <a:latin typeface="Comfortaa"/>
              <a:ea typeface="Comfortaa"/>
              <a:cs typeface="Comfortaa"/>
              <a:sym typeface="Comfortaa"/>
            </a:endParaRPr>
          </a:p>
          <a:p>
            <a:pPr marL="0" lvl="0" indent="0" algn="l" rtl="0">
              <a:spcBef>
                <a:spcPts val="0"/>
              </a:spcBef>
              <a:spcAft>
                <a:spcPts val="0"/>
              </a:spcAft>
              <a:buNone/>
            </a:pPr>
            <a:endParaRPr sz="2400" b="1">
              <a:solidFill>
                <a:srgbClr val="666666"/>
              </a:solidFill>
              <a:latin typeface="Comfortaa"/>
              <a:ea typeface="Comfortaa"/>
              <a:cs typeface="Comfortaa"/>
              <a:sym typeface="Comfortaa"/>
            </a:endParaRPr>
          </a:p>
          <a:p>
            <a:pPr marL="0" lvl="0" indent="0" algn="l" rtl="0">
              <a:spcBef>
                <a:spcPts val="0"/>
              </a:spcBef>
              <a:spcAft>
                <a:spcPts val="0"/>
              </a:spcAft>
              <a:buNone/>
            </a:pPr>
            <a:endParaRPr sz="2400" b="1">
              <a:solidFill>
                <a:srgbClr val="666666"/>
              </a:solidFill>
              <a:latin typeface="Comfortaa"/>
              <a:ea typeface="Comfortaa"/>
              <a:cs typeface="Comfortaa"/>
              <a:sym typeface="Comfortaa"/>
            </a:endParaRPr>
          </a:p>
          <a:p>
            <a:pPr marL="0" lvl="0" indent="0" algn="l" rtl="0">
              <a:spcBef>
                <a:spcPts val="0"/>
              </a:spcBef>
              <a:spcAft>
                <a:spcPts val="0"/>
              </a:spcAft>
              <a:buNone/>
            </a:pPr>
            <a:endParaRPr sz="2400" b="1">
              <a:solidFill>
                <a:srgbClr val="666666"/>
              </a:solidFill>
              <a:latin typeface="Comfortaa"/>
              <a:ea typeface="Comfortaa"/>
              <a:cs typeface="Comfortaa"/>
              <a:sym typeface="Comfortaa"/>
            </a:endParaRPr>
          </a:p>
          <a:p>
            <a:pPr marL="0" lvl="0" indent="0" algn="l" rtl="0">
              <a:spcBef>
                <a:spcPts val="0"/>
              </a:spcBef>
              <a:spcAft>
                <a:spcPts val="0"/>
              </a:spcAft>
              <a:buNone/>
            </a:pPr>
            <a:r>
              <a:rPr lang="es-CL" sz="2400" b="1">
                <a:solidFill>
                  <a:srgbClr val="666666"/>
                </a:solidFill>
                <a:latin typeface="Comfortaa"/>
                <a:ea typeface="Comfortaa"/>
                <a:cs typeface="Comfortaa"/>
                <a:sym typeface="Comfortaa"/>
              </a:rPr>
              <a:t>ACTIVIDAD FORMATIVA </a:t>
            </a:r>
            <a:endParaRPr sz="2400" b="1">
              <a:solidFill>
                <a:srgbClr val="666666"/>
              </a:solidFill>
              <a:latin typeface="Comfortaa"/>
              <a:ea typeface="Comfortaa"/>
              <a:cs typeface="Comfortaa"/>
              <a:sym typeface="Comfortaa"/>
            </a:endParaRPr>
          </a:p>
          <a:p>
            <a:pPr marL="0" lvl="0" indent="0" algn="l" rtl="0">
              <a:spcBef>
                <a:spcPts val="0"/>
              </a:spcBef>
              <a:spcAft>
                <a:spcPts val="0"/>
              </a:spcAft>
              <a:buNone/>
            </a:pPr>
            <a:r>
              <a:rPr lang="es-CL" sz="2400" b="1">
                <a:solidFill>
                  <a:srgbClr val="FFFFFF"/>
                </a:solidFill>
                <a:highlight>
                  <a:srgbClr val="C582F4"/>
                </a:highlight>
                <a:latin typeface="Comfortaa"/>
                <a:ea typeface="Comfortaa"/>
                <a:cs typeface="Comfortaa"/>
                <a:sym typeface="Comfortaa"/>
              </a:rPr>
              <a:t>ITERACIÓN DEL PROPÓSITO</a:t>
            </a:r>
            <a:br>
              <a:rPr lang="es-CL" sz="2400">
                <a:solidFill>
                  <a:srgbClr val="666666"/>
                </a:solidFill>
                <a:latin typeface="Comfortaa"/>
                <a:ea typeface="Comfortaa"/>
                <a:cs typeface="Comfortaa"/>
                <a:sym typeface="Comfortaa"/>
              </a:rPr>
            </a:br>
            <a:br>
              <a:rPr lang="es-CL" sz="2400">
                <a:solidFill>
                  <a:srgbClr val="666666"/>
                </a:solidFill>
                <a:latin typeface="Comfortaa"/>
                <a:ea typeface="Comfortaa"/>
                <a:cs typeface="Comfortaa"/>
                <a:sym typeface="Comfortaa"/>
              </a:rPr>
            </a:br>
            <a:r>
              <a:rPr lang="es-CL" sz="1800">
                <a:solidFill>
                  <a:srgbClr val="666666"/>
                </a:solidFill>
                <a:latin typeface="Comfortaa"/>
                <a:ea typeface="Comfortaa"/>
                <a:cs typeface="Comfortaa"/>
                <a:sym typeface="Comfortaa"/>
              </a:rPr>
              <a:t>En los siguientes minutos cada equipo escribirá el propósito definido en la Evaluación 1 y reflexionará sobre los puntos definidos.</a:t>
            </a:r>
            <a:endParaRPr sz="1800">
              <a:solidFill>
                <a:srgbClr val="666666"/>
              </a:solidFill>
              <a:latin typeface="Comfortaa"/>
              <a:ea typeface="Comfortaa"/>
              <a:cs typeface="Comfortaa"/>
              <a:sym typeface="Comfortaa"/>
            </a:endParaRPr>
          </a:p>
          <a:p>
            <a:pPr marL="0" lvl="0" indent="0" algn="l" rtl="0">
              <a:spcBef>
                <a:spcPts val="0"/>
              </a:spcBef>
              <a:spcAft>
                <a:spcPts val="0"/>
              </a:spcAft>
              <a:buNone/>
            </a:pPr>
            <a:endParaRPr sz="1800">
              <a:solidFill>
                <a:srgbClr val="666666"/>
              </a:solidFill>
              <a:latin typeface="Comfortaa"/>
              <a:ea typeface="Comfortaa"/>
              <a:cs typeface="Comfortaa"/>
              <a:sym typeface="Comfortaa"/>
            </a:endParaRPr>
          </a:p>
          <a:p>
            <a:pPr marL="457200" lvl="0" indent="-342900" algn="l" rtl="0">
              <a:spcBef>
                <a:spcPts val="0"/>
              </a:spcBef>
              <a:spcAft>
                <a:spcPts val="0"/>
              </a:spcAft>
              <a:buClr>
                <a:srgbClr val="666666"/>
              </a:buClr>
              <a:buSzPts val="1800"/>
              <a:buFont typeface="Comfortaa"/>
              <a:buChar char="●"/>
            </a:pPr>
            <a:r>
              <a:rPr lang="es-CL" sz="1800" b="1">
                <a:solidFill>
                  <a:srgbClr val="666666"/>
                </a:solidFill>
                <a:latin typeface="Comfortaa"/>
                <a:ea typeface="Comfortaa"/>
                <a:cs typeface="Comfortaa"/>
                <a:sym typeface="Comfortaa"/>
              </a:rPr>
              <a:t>¿Nuestro propósito sigue igual o ha cambiado?</a:t>
            </a:r>
            <a:endParaRPr sz="1800" b="1">
              <a:solidFill>
                <a:srgbClr val="666666"/>
              </a:solidFill>
              <a:latin typeface="Comfortaa"/>
              <a:ea typeface="Comfortaa"/>
              <a:cs typeface="Comfortaa"/>
              <a:sym typeface="Comfortaa"/>
            </a:endParaRPr>
          </a:p>
          <a:p>
            <a:pPr marL="457200" lvl="0" indent="0" algn="l" rtl="0">
              <a:spcBef>
                <a:spcPts val="0"/>
              </a:spcBef>
              <a:spcAft>
                <a:spcPts val="0"/>
              </a:spcAft>
              <a:buNone/>
            </a:pPr>
            <a:endParaRPr sz="1800" b="1">
              <a:solidFill>
                <a:srgbClr val="666666"/>
              </a:solidFill>
              <a:latin typeface="Comfortaa"/>
              <a:ea typeface="Comfortaa"/>
              <a:cs typeface="Comfortaa"/>
              <a:sym typeface="Comfortaa"/>
            </a:endParaRPr>
          </a:p>
          <a:p>
            <a:pPr marL="457200" lvl="0" indent="-342900" algn="l" rtl="0">
              <a:spcBef>
                <a:spcPts val="0"/>
              </a:spcBef>
              <a:spcAft>
                <a:spcPts val="0"/>
              </a:spcAft>
              <a:buClr>
                <a:srgbClr val="666666"/>
              </a:buClr>
              <a:buSzPts val="1800"/>
              <a:buFont typeface="Comfortaa"/>
              <a:buChar char="●"/>
            </a:pPr>
            <a:r>
              <a:rPr lang="es-CL" sz="1800" b="1">
                <a:solidFill>
                  <a:srgbClr val="666666"/>
                </a:solidFill>
                <a:latin typeface="Comfortaa"/>
                <a:ea typeface="Comfortaa"/>
                <a:cs typeface="Comfortaa"/>
                <a:sym typeface="Comfortaa"/>
              </a:rPr>
              <a:t>¿Cómo podríamos redefinir nuestro propósito de equipo?</a:t>
            </a:r>
            <a:endParaRPr sz="1800" b="1">
              <a:solidFill>
                <a:srgbClr val="666666"/>
              </a:solidFill>
              <a:latin typeface="Comfortaa"/>
              <a:ea typeface="Comfortaa"/>
              <a:cs typeface="Comfortaa"/>
              <a:sym typeface="Comfortaa"/>
            </a:endParaRPr>
          </a:p>
        </p:txBody>
      </p:sp>
      <p:grpSp>
        <p:nvGrpSpPr>
          <p:cNvPr id="257" name="Google Shape;257;p4"/>
          <p:cNvGrpSpPr/>
          <p:nvPr/>
        </p:nvGrpSpPr>
        <p:grpSpPr>
          <a:xfrm>
            <a:off x="5842745" y="1424473"/>
            <a:ext cx="2177545" cy="2188961"/>
            <a:chOff x="7098912" y="1969392"/>
            <a:chExt cx="359651" cy="361561"/>
          </a:xfrm>
        </p:grpSpPr>
        <p:sp>
          <p:nvSpPr>
            <p:cNvPr id="258" name="Google Shape;258;p4"/>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4"/>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4"/>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276" name="Google Shape;276;p5"/>
          <p:cNvGraphicFramePr/>
          <p:nvPr/>
        </p:nvGraphicFramePr>
        <p:xfrm>
          <a:off x="281286" y="1136736"/>
          <a:ext cx="8611200" cy="4791575"/>
        </p:xfrm>
        <a:graphic>
          <a:graphicData uri="http://schemas.openxmlformats.org/drawingml/2006/table">
            <a:tbl>
              <a:tblPr>
                <a:noFill/>
                <a:tableStyleId>{AD35E5F0-C12F-49CC-BC67-3E9BE7194A59}</a:tableStyleId>
              </a:tblPr>
              <a:tblGrid>
                <a:gridCol w="3060025">
                  <a:extLst>
                    <a:ext uri="{9D8B030D-6E8A-4147-A177-3AD203B41FA5}">
                      <a16:colId xmlns:a16="http://schemas.microsoft.com/office/drawing/2014/main" val="20000"/>
                    </a:ext>
                  </a:extLst>
                </a:gridCol>
                <a:gridCol w="2788575">
                  <a:extLst>
                    <a:ext uri="{9D8B030D-6E8A-4147-A177-3AD203B41FA5}">
                      <a16:colId xmlns:a16="http://schemas.microsoft.com/office/drawing/2014/main" val="20001"/>
                    </a:ext>
                  </a:extLst>
                </a:gridCol>
                <a:gridCol w="2762600">
                  <a:extLst>
                    <a:ext uri="{9D8B030D-6E8A-4147-A177-3AD203B41FA5}">
                      <a16:colId xmlns:a16="http://schemas.microsoft.com/office/drawing/2014/main" val="20002"/>
                    </a:ext>
                  </a:extLst>
                </a:gridCol>
              </a:tblGrid>
              <a:tr h="742525">
                <a:tc>
                  <a:txBody>
                    <a:bodyPr/>
                    <a:lstStyle/>
                    <a:p>
                      <a:pPr marL="0" marR="0" lvl="0" indent="0" algn="ctr" rtl="0">
                        <a:lnSpc>
                          <a:spcPct val="100000"/>
                        </a:lnSpc>
                        <a:spcBef>
                          <a:spcPts val="0"/>
                        </a:spcBef>
                        <a:spcAft>
                          <a:spcPts val="0"/>
                        </a:spcAft>
                        <a:buClr>
                          <a:srgbClr val="000000"/>
                        </a:buClr>
                        <a:buSzPts val="1200"/>
                        <a:buFont typeface="Arial"/>
                        <a:buNone/>
                      </a:pPr>
                      <a:endParaRPr sz="1200" i="0" u="none" strike="noStrike" cap="none">
                        <a:solidFill>
                          <a:srgbClr val="FFFFFF"/>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200"/>
                        <a:buFont typeface="Arial"/>
                        <a:buNone/>
                      </a:pPr>
                      <a:r>
                        <a:rPr lang="es-CL" sz="2000" i="0" u="none" strike="noStrike" cap="none">
                          <a:solidFill>
                            <a:srgbClr val="FFFFFF"/>
                          </a:solidFill>
                          <a:latin typeface="Corbel"/>
                          <a:ea typeface="Corbel"/>
                          <a:cs typeface="Corbel"/>
                          <a:sym typeface="Corbel"/>
                        </a:rPr>
                        <a:t>Nuestro propósito es….</a:t>
                      </a:r>
                      <a:endParaRPr/>
                    </a:p>
                    <a:p>
                      <a:pPr marL="0" marR="0" lvl="0" indent="0" algn="ctr" rtl="0">
                        <a:lnSpc>
                          <a:spcPct val="100000"/>
                        </a:lnSpc>
                        <a:spcBef>
                          <a:spcPts val="0"/>
                        </a:spcBef>
                        <a:spcAft>
                          <a:spcPts val="0"/>
                        </a:spcAft>
                        <a:buClr>
                          <a:srgbClr val="000000"/>
                        </a:buClr>
                        <a:buSzPts val="1200"/>
                        <a:buFont typeface="Arial"/>
                        <a:buNone/>
                      </a:pPr>
                      <a:endParaRPr sz="1200" i="0" u="none" strike="noStrike" cap="none">
                        <a:solidFill>
                          <a:srgbClr val="FFFFFF"/>
                        </a:solidFill>
                        <a:latin typeface="Corbel"/>
                        <a:ea typeface="Corbel"/>
                        <a:cs typeface="Corbel"/>
                        <a:sym typeface="Corbel"/>
                      </a:endParaRPr>
                    </a:p>
                  </a:txBody>
                  <a:tcPr marL="5075" marR="5075" marT="5075" marB="0" anchor="b">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77C6FC"/>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2000" i="0" u="none" strike="noStrike" cap="none">
                          <a:solidFill>
                            <a:srgbClr val="FFFFFF"/>
                          </a:solidFill>
                          <a:latin typeface="Corbel"/>
                          <a:ea typeface="Corbel"/>
                          <a:cs typeface="Corbel"/>
                          <a:sym typeface="Corbel"/>
                        </a:rPr>
                        <a:t>¿Por qué lo establecimos?</a:t>
                      </a:r>
                      <a:endParaRPr/>
                    </a:p>
                  </a:txBody>
                  <a:tcPr marL="5075" marR="5075" marT="5075" marB="0" anchor="ctr">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77C6FC"/>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2000" i="0" u="none" strike="noStrike" cap="none">
                          <a:solidFill>
                            <a:srgbClr val="FFFFFF"/>
                          </a:solidFill>
                          <a:latin typeface="Corbel"/>
                          <a:ea typeface="Corbel"/>
                          <a:cs typeface="Corbel"/>
                          <a:sym typeface="Corbel"/>
                        </a:rPr>
                        <a:t>¿Qué nos motiva a seguir adelante?</a:t>
                      </a:r>
                      <a:endParaRPr/>
                    </a:p>
                  </a:txBody>
                  <a:tcPr marL="5075" marR="5075" marT="5075" marB="0" anchor="ctr">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77C6FC"/>
                    </a:solidFill>
                  </a:tcPr>
                </a:tc>
                <a:extLst>
                  <a:ext uri="{0D108BD9-81ED-4DB2-BD59-A6C34878D82A}">
                    <a16:rowId xmlns:a16="http://schemas.microsoft.com/office/drawing/2014/main" val="10000"/>
                  </a:ext>
                </a:extLst>
              </a:tr>
              <a:tr h="1140350">
                <a:tc>
                  <a:txBody>
                    <a:bodyPr/>
                    <a:lstStyle/>
                    <a:p>
                      <a:pPr marL="0" marR="0" lvl="0" indent="0" algn="l" rtl="0">
                        <a:lnSpc>
                          <a:spcPct val="100000"/>
                        </a:lnSpc>
                        <a:spcBef>
                          <a:spcPts val="0"/>
                        </a:spcBef>
                        <a:spcAft>
                          <a:spcPts val="0"/>
                        </a:spcAft>
                        <a:buClr>
                          <a:srgbClr val="000000"/>
                        </a:buClr>
                        <a:buSzPts val="1200"/>
                        <a:buFont typeface="Arial"/>
                        <a:buNone/>
                      </a:pPr>
                      <a:r>
                        <a:rPr lang="es-CL" sz="1100" i="0" u="none" strike="noStrike" cap="none">
                          <a:solidFill>
                            <a:schemeClr val="dk1"/>
                          </a:solidFill>
                          <a:latin typeface="Corbel"/>
                          <a:ea typeface="Corbel"/>
                          <a:cs typeface="Corbel"/>
                          <a:sym typeface="Corbel"/>
                        </a:rPr>
                        <a:t> </a:t>
                      </a:r>
                      <a:endParaRPr sz="1100" i="0" u="none" strike="noStrike" cap="none">
                        <a:solidFill>
                          <a:schemeClr val="dk1"/>
                        </a:solidFill>
                        <a:latin typeface="Corbel"/>
                        <a:ea typeface="Corbel"/>
                        <a:cs typeface="Corbel"/>
                        <a:sym typeface="Corbel"/>
                      </a:endParaRPr>
                    </a:p>
                  </a:txBody>
                  <a:tcPr marL="5075" marR="5075" marT="5075" marB="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100" i="0" u="none" strike="noStrike" cap="none">
                        <a:solidFill>
                          <a:schemeClr val="dk1"/>
                        </a:solidFill>
                        <a:latin typeface="Corbel"/>
                        <a:ea typeface="Corbel"/>
                        <a:cs typeface="Corbel"/>
                        <a:sym typeface="Corbel"/>
                      </a:endParaRPr>
                    </a:p>
                  </a:txBody>
                  <a:tcPr marL="5075" marR="5075" marT="5075" marB="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100" i="0" u="none" strike="noStrike" cap="none">
                        <a:solidFill>
                          <a:schemeClr val="dk1"/>
                        </a:solidFill>
                        <a:latin typeface="Corbel"/>
                        <a:ea typeface="Corbel"/>
                        <a:cs typeface="Corbel"/>
                        <a:sym typeface="Corbel"/>
                      </a:endParaRPr>
                    </a:p>
                  </a:txBody>
                  <a:tcPr marL="5075" marR="5075" marT="5075" marB="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228250">
                <a:tc gridSpan="3">
                  <a:txBody>
                    <a:bodyPr/>
                    <a:lstStyle/>
                    <a:p>
                      <a:pPr marL="0" marR="0" lvl="1" indent="0" algn="ctr" rtl="0">
                        <a:lnSpc>
                          <a:spcPct val="100000"/>
                        </a:lnSpc>
                        <a:spcBef>
                          <a:spcPts val="0"/>
                        </a:spcBef>
                        <a:spcAft>
                          <a:spcPts val="0"/>
                        </a:spcAft>
                        <a:buClr>
                          <a:srgbClr val="000000"/>
                        </a:buClr>
                        <a:buSzPts val="1200"/>
                        <a:buFont typeface="Arial"/>
                        <a:buNone/>
                      </a:pPr>
                      <a:r>
                        <a:rPr lang="es-CL" sz="2000" i="0" u="none" strike="noStrike" cap="none">
                          <a:solidFill>
                            <a:srgbClr val="D17EFB"/>
                          </a:solidFill>
                          <a:latin typeface="Corbel"/>
                          <a:ea typeface="Corbel"/>
                          <a:cs typeface="Corbel"/>
                          <a:sym typeface="Corbel"/>
                        </a:rPr>
                        <a:t>¿Qué obstáculos pensamos que nos impiden alcanzarlo?</a:t>
                      </a:r>
                      <a:endParaRPr/>
                    </a:p>
                    <a:p>
                      <a:pPr marL="0" marR="0" lvl="1" indent="0" algn="ctr" rtl="0">
                        <a:lnSpc>
                          <a:spcPct val="100000"/>
                        </a:lnSpc>
                        <a:spcBef>
                          <a:spcPts val="0"/>
                        </a:spcBef>
                        <a:spcAft>
                          <a:spcPts val="0"/>
                        </a:spcAft>
                        <a:buClr>
                          <a:srgbClr val="000000"/>
                        </a:buClr>
                        <a:buSzPts val="1200"/>
                        <a:buFont typeface="Arial"/>
                        <a:buNone/>
                      </a:pPr>
                      <a:endParaRPr sz="1800" i="0" u="none" strike="noStrike" cap="none">
                        <a:solidFill>
                          <a:srgbClr val="D17EFB"/>
                        </a:solidFill>
                        <a:latin typeface="Corbel"/>
                        <a:ea typeface="Corbel"/>
                        <a:cs typeface="Corbel"/>
                        <a:sym typeface="Corbel"/>
                      </a:endParaRPr>
                    </a:p>
                  </a:txBody>
                  <a:tcPr marL="5075" marR="5075" marT="5075" marB="0" anchor="ctr">
                    <a:lnL w="12700"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2"/>
                  </a:ext>
                </a:extLst>
              </a:tr>
              <a:tr h="1680450">
                <a:tc gridSpan="3">
                  <a:txBody>
                    <a:bodyPr/>
                    <a:lstStyle/>
                    <a:p>
                      <a:pPr marL="0" marR="0" lvl="1" indent="0" algn="ctr" rtl="0">
                        <a:lnSpc>
                          <a:spcPct val="100000"/>
                        </a:lnSpc>
                        <a:spcBef>
                          <a:spcPts val="0"/>
                        </a:spcBef>
                        <a:spcAft>
                          <a:spcPts val="0"/>
                        </a:spcAft>
                        <a:buClr>
                          <a:srgbClr val="000000"/>
                        </a:buClr>
                        <a:buSzPts val="1200"/>
                        <a:buFont typeface="Arial"/>
                        <a:buNone/>
                      </a:pPr>
                      <a:r>
                        <a:rPr lang="es-CL" sz="2000" i="0" u="none" strike="noStrike" cap="none">
                          <a:solidFill>
                            <a:srgbClr val="D17EFB"/>
                          </a:solidFill>
                          <a:latin typeface="Corbel"/>
                          <a:ea typeface="Corbel"/>
                          <a:cs typeface="Corbel"/>
                          <a:sym typeface="Corbel"/>
                        </a:rPr>
                        <a:t>¿Qué acciones debemos tomar para superar esos obstáculos?</a:t>
                      </a:r>
                      <a:endParaRPr/>
                    </a:p>
                    <a:p>
                      <a:pPr marL="0" marR="0" lvl="1" indent="0" algn="ctr" rtl="0">
                        <a:lnSpc>
                          <a:spcPct val="100000"/>
                        </a:lnSpc>
                        <a:spcBef>
                          <a:spcPts val="0"/>
                        </a:spcBef>
                        <a:spcAft>
                          <a:spcPts val="0"/>
                        </a:spcAft>
                        <a:buClr>
                          <a:srgbClr val="000000"/>
                        </a:buClr>
                        <a:buSzPts val="1200"/>
                        <a:buFont typeface="Arial"/>
                        <a:buNone/>
                      </a:pPr>
                      <a:endParaRPr sz="2000" i="0" u="none" strike="noStrike" cap="none">
                        <a:solidFill>
                          <a:schemeClr val="dk1"/>
                        </a:solidFill>
                        <a:latin typeface="Corbel"/>
                        <a:ea typeface="Corbel"/>
                        <a:cs typeface="Corbel"/>
                        <a:sym typeface="Corbel"/>
                      </a:endParaRPr>
                    </a:p>
                  </a:txBody>
                  <a:tcPr marL="5075" marR="5075" marT="5075" marB="0" anchor="ctr">
                    <a:lnL w="12700"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solidFill>
                      <a:schemeClr val="lt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3"/>
                  </a:ext>
                </a:extLst>
              </a:tr>
            </a:tbl>
          </a:graphicData>
        </a:graphic>
      </p:graphicFrame>
      <p:sp>
        <p:nvSpPr>
          <p:cNvPr id="277" name="Google Shape;277;p5"/>
          <p:cNvSpPr txBox="1"/>
          <p:nvPr/>
        </p:nvSpPr>
        <p:spPr>
          <a:xfrm>
            <a:off x="281275" y="389800"/>
            <a:ext cx="8611200" cy="592500"/>
          </a:xfrm>
          <a:prstGeom prst="rect">
            <a:avLst/>
          </a:prstGeom>
          <a:noFill/>
          <a:ln>
            <a:noFill/>
          </a:ln>
        </p:spPr>
        <p:txBody>
          <a:bodyPr spcFirstLastPara="1" wrap="square" lIns="51425" tIns="25700" rIns="51425" bIns="25700" anchor="t" anchorCtr="0">
            <a:noAutofit/>
          </a:bodyPr>
          <a:lstStyle/>
          <a:p>
            <a:pPr marL="0" marR="0" lvl="0" indent="0" algn="l" rtl="0">
              <a:lnSpc>
                <a:spcPct val="90000"/>
              </a:lnSpc>
              <a:spcBef>
                <a:spcPts val="0"/>
              </a:spcBef>
              <a:spcAft>
                <a:spcPts val="0"/>
              </a:spcAft>
              <a:buNone/>
            </a:pPr>
            <a:r>
              <a:rPr lang="es-CL" sz="2400" b="1" i="0" u="none" strike="noStrike" cap="none">
                <a:solidFill>
                  <a:srgbClr val="C582F4"/>
                </a:solidFill>
                <a:latin typeface="Comfortaa"/>
                <a:ea typeface="Comfortaa"/>
                <a:cs typeface="Comfortaa"/>
                <a:sym typeface="Comfortaa"/>
              </a:rPr>
              <a:t>ACTIVIDAD </a:t>
            </a:r>
            <a:r>
              <a:rPr lang="es-CL" sz="2400" b="1">
                <a:solidFill>
                  <a:srgbClr val="C582F4"/>
                </a:solidFill>
                <a:latin typeface="Comfortaa"/>
                <a:ea typeface="Comfortaa"/>
                <a:cs typeface="Comfortaa"/>
                <a:sym typeface="Comfortaa"/>
              </a:rPr>
              <a:t>FORMATIVA:</a:t>
            </a:r>
            <a:r>
              <a:rPr lang="es-CL" sz="2400" b="1" i="0" u="none" strike="noStrike" cap="none">
                <a:solidFill>
                  <a:srgbClr val="C582F4"/>
                </a:solidFill>
                <a:latin typeface="Comfortaa"/>
                <a:ea typeface="Comfortaa"/>
                <a:cs typeface="Comfortaa"/>
                <a:sym typeface="Comfortaa"/>
              </a:rPr>
              <a:t> ITERACIÓN DEL PROPÓSITO</a:t>
            </a:r>
            <a:endParaRPr sz="2400" b="1" i="0" u="none" strike="noStrike" cap="none">
              <a:solidFill>
                <a:srgbClr val="C582F4"/>
              </a:solidFill>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a93c58e016_0_555"/>
          <p:cNvSpPr txBox="1"/>
          <p:nvPr/>
        </p:nvSpPr>
        <p:spPr>
          <a:xfrm>
            <a:off x="324450" y="1631100"/>
            <a:ext cx="3998400" cy="4792800"/>
          </a:xfrm>
          <a:prstGeom prst="rect">
            <a:avLst/>
          </a:prstGeom>
          <a:noFill/>
          <a:ln>
            <a:noFill/>
          </a:ln>
        </p:spPr>
        <p:txBody>
          <a:bodyPr spcFirstLastPara="1" wrap="square" lIns="51425" tIns="25700" rIns="51425" bIns="2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666666"/>
                </a:solidFill>
                <a:latin typeface="Comfortaa"/>
                <a:ea typeface="Comfortaa"/>
                <a:cs typeface="Comfortaa"/>
                <a:sym typeface="Comfortaa"/>
              </a:rPr>
              <a:t>La ideación supone empezar a crear soluciones para los problemas concretos encontrados. En las fases anteriores, centramos nuestros esfuerzos en comprender y en descubrir oportunidades. Ahora, se trata de generar soluciones para aquellos aspectos relacionados con el cumplimiento de necesidades y deseos del usuario.</a:t>
            </a:r>
            <a:endParaRPr>
              <a:solidFill>
                <a:srgbClr val="666666"/>
              </a:solidFill>
            </a:endParaRPr>
          </a:p>
          <a:p>
            <a:pPr marL="0" marR="0" lvl="0" indent="0" algn="l" rtl="0">
              <a:lnSpc>
                <a:spcPct val="150000"/>
              </a:lnSpc>
              <a:spcBef>
                <a:spcPts val="0"/>
              </a:spcBef>
              <a:spcAft>
                <a:spcPts val="0"/>
              </a:spcAft>
              <a:buClr>
                <a:srgbClr val="000000"/>
              </a:buClr>
              <a:buSzPts val="1600"/>
              <a:buFont typeface="Arial"/>
              <a:buNone/>
            </a:pPr>
            <a:endParaRPr sz="1600" b="0" i="1" u="none" strike="noStrike" cap="none">
              <a:solidFill>
                <a:srgbClr val="666666"/>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100"/>
              <a:buFont typeface="Arial"/>
              <a:buNone/>
            </a:pPr>
            <a:r>
              <a:rPr lang="es-CL" sz="1100" b="0" i="0" u="none" strike="noStrike" cap="none">
                <a:solidFill>
                  <a:srgbClr val="666666"/>
                </a:solidFill>
                <a:latin typeface="Arial"/>
                <a:ea typeface="Arial"/>
                <a:cs typeface="Arial"/>
                <a:sym typeface="Arial"/>
              </a:rPr>
              <a:t> (https://xn--designthinkingespaa-d4b.com/idear-tercera-fase-design-thinking)</a:t>
            </a:r>
            <a:endParaRPr sz="1100" b="0" i="1" u="none" strike="noStrike" cap="none">
              <a:solidFill>
                <a:srgbClr val="666666"/>
              </a:solidFill>
              <a:latin typeface="Comfortaa"/>
              <a:ea typeface="Comfortaa"/>
              <a:cs typeface="Comfortaa"/>
              <a:sym typeface="Comfortaa"/>
            </a:endParaRPr>
          </a:p>
        </p:txBody>
      </p:sp>
      <p:sp>
        <p:nvSpPr>
          <p:cNvPr id="284" name="Google Shape;284;g2a93c58e016_0_555"/>
          <p:cNvSpPr txBox="1"/>
          <p:nvPr/>
        </p:nvSpPr>
        <p:spPr>
          <a:xfrm>
            <a:off x="265053" y="395100"/>
            <a:ext cx="41172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L" sz="2200" b="1" i="0" u="none" strike="noStrike" cap="none">
                <a:solidFill>
                  <a:srgbClr val="FFFFFF"/>
                </a:solidFill>
                <a:highlight>
                  <a:srgbClr val="D17EFB"/>
                </a:highlight>
                <a:latin typeface="Comfortaa"/>
                <a:ea typeface="Comfortaa"/>
                <a:cs typeface="Comfortaa"/>
                <a:sym typeface="Comfortaa"/>
              </a:rPr>
              <a:t>IDEAR SOLUCIONES INNOVADORAS</a:t>
            </a:r>
            <a:endParaRPr/>
          </a:p>
        </p:txBody>
      </p:sp>
      <p:pic>
        <p:nvPicPr>
          <p:cNvPr id="285" name="Google Shape;285;g2a93c58e016_0_555"/>
          <p:cNvPicPr preferRelativeResize="0"/>
          <p:nvPr/>
        </p:nvPicPr>
        <p:blipFill>
          <a:blip r:embed="rId3">
            <a:alphaModFix/>
          </a:blip>
          <a:stretch>
            <a:fillRect/>
          </a:stretch>
        </p:blipFill>
        <p:spPr>
          <a:xfrm>
            <a:off x="4569786" y="-1"/>
            <a:ext cx="4574215" cy="6857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a93c58e016_0_559"/>
          <p:cNvSpPr txBox="1"/>
          <p:nvPr/>
        </p:nvSpPr>
        <p:spPr>
          <a:xfrm>
            <a:off x="4040300" y="1613500"/>
            <a:ext cx="4854600" cy="4138500"/>
          </a:xfrm>
          <a:prstGeom prst="rect">
            <a:avLst/>
          </a:prstGeom>
          <a:noFill/>
          <a:ln>
            <a:noFill/>
          </a:ln>
        </p:spPr>
        <p:txBody>
          <a:bodyPr spcFirstLastPara="1" wrap="square" lIns="51425" tIns="25700" rIns="51425" bIns="25700" anchor="t" anchorCtr="0">
            <a:spAutoFit/>
          </a:bodyPr>
          <a:lstStyle/>
          <a:p>
            <a:pPr marL="0" marR="0" lvl="0" indent="0" algn="l" rtl="0">
              <a:lnSpc>
                <a:spcPct val="150000"/>
              </a:lnSpc>
              <a:spcBef>
                <a:spcPts val="0"/>
              </a:spcBef>
              <a:spcAft>
                <a:spcPts val="0"/>
              </a:spcAft>
              <a:buNone/>
            </a:pPr>
            <a:r>
              <a:rPr lang="es-CL" sz="1800" b="0" i="0" u="none" strike="noStrike" cap="none">
                <a:solidFill>
                  <a:srgbClr val="757070"/>
                </a:solidFill>
                <a:latin typeface="Comfortaa"/>
                <a:ea typeface="Comfortaa"/>
                <a:cs typeface="Comfortaa"/>
                <a:sym typeface="Comfortaa"/>
              </a:rPr>
              <a:t>Las técnicas de ideación son herramientas y métodos que se utilizan para generar ideas creativas.</a:t>
            </a:r>
            <a:endParaRPr/>
          </a:p>
          <a:p>
            <a:pPr marL="0" marR="0" lvl="0" indent="0" algn="l" rtl="0">
              <a:lnSpc>
                <a:spcPct val="150000"/>
              </a:lnSpc>
              <a:spcBef>
                <a:spcPts val="0"/>
              </a:spcBef>
              <a:spcAft>
                <a:spcPts val="0"/>
              </a:spcAft>
              <a:buNone/>
            </a:pPr>
            <a:endParaRPr sz="1800" b="0" i="0" u="none" strike="noStrike" cap="none">
              <a:solidFill>
                <a:srgbClr val="757070"/>
              </a:solidFill>
              <a:latin typeface="Comfortaa"/>
              <a:ea typeface="Comfortaa"/>
              <a:cs typeface="Comfortaa"/>
              <a:sym typeface="Comfortaa"/>
            </a:endParaRPr>
          </a:p>
          <a:p>
            <a:pPr marL="0" marR="0" lvl="0" indent="0" algn="l" rtl="0">
              <a:lnSpc>
                <a:spcPct val="150000"/>
              </a:lnSpc>
              <a:spcBef>
                <a:spcPts val="0"/>
              </a:spcBef>
              <a:spcAft>
                <a:spcPts val="0"/>
              </a:spcAft>
              <a:buNone/>
            </a:pPr>
            <a:r>
              <a:rPr lang="es-CL" sz="1800" b="0" i="0" u="none" strike="noStrike" cap="none">
                <a:solidFill>
                  <a:srgbClr val="757070"/>
                </a:solidFill>
                <a:latin typeface="Comfortaa"/>
                <a:ea typeface="Comfortaa"/>
                <a:cs typeface="Comfortaa"/>
                <a:sym typeface="Comfortaa"/>
              </a:rPr>
              <a:t>Estas técnicas se basan en el </a:t>
            </a:r>
            <a:r>
              <a:rPr lang="es-CL" sz="1800" b="0" i="0" u="none" strike="noStrike" cap="none">
                <a:solidFill>
                  <a:schemeClr val="lt1"/>
                </a:solidFill>
                <a:highlight>
                  <a:srgbClr val="D17EFB"/>
                </a:highlight>
                <a:latin typeface="Comfortaa"/>
                <a:ea typeface="Comfortaa"/>
                <a:cs typeface="Comfortaa"/>
                <a:sym typeface="Comfortaa"/>
              </a:rPr>
              <a:t>pensamiento divergente</a:t>
            </a:r>
            <a:r>
              <a:rPr lang="es-CL" sz="1800" b="0" i="0" u="none" strike="noStrike" cap="none">
                <a:solidFill>
                  <a:srgbClr val="757070"/>
                </a:solidFill>
                <a:latin typeface="Comfortaa"/>
                <a:ea typeface="Comfortaa"/>
                <a:cs typeface="Comfortaa"/>
                <a:sym typeface="Comfortaa"/>
              </a:rPr>
              <a:t>, que es un tipo de pensamiento que busca generar muchas ideas, sin importar lo raras o descabelladas que parezcan</a:t>
            </a:r>
            <a:r>
              <a:rPr lang="es-CL" sz="900" b="0" i="0" u="none" strike="noStrike" cap="none">
                <a:solidFill>
                  <a:srgbClr val="757070"/>
                </a:solidFill>
                <a:latin typeface="Comfortaa"/>
                <a:ea typeface="Comfortaa"/>
                <a:cs typeface="Comfortaa"/>
                <a:sym typeface="Comfortaa"/>
              </a:rPr>
              <a:t>. </a:t>
            </a:r>
            <a:endParaRPr sz="900" b="0" i="0" u="none" strike="noStrike" cap="none">
              <a:solidFill>
                <a:srgbClr val="757070"/>
              </a:solidFill>
              <a:latin typeface="Comfortaa"/>
              <a:ea typeface="Comfortaa"/>
              <a:cs typeface="Comfortaa"/>
              <a:sym typeface="Comfortaa"/>
            </a:endParaRPr>
          </a:p>
          <a:p>
            <a:pPr marL="0" marR="0" lvl="0" indent="0" algn="l" rtl="0">
              <a:lnSpc>
                <a:spcPct val="150000"/>
              </a:lnSpc>
              <a:spcBef>
                <a:spcPts val="0"/>
              </a:spcBef>
              <a:spcAft>
                <a:spcPts val="0"/>
              </a:spcAft>
              <a:buNone/>
            </a:pPr>
            <a:endParaRPr sz="900">
              <a:solidFill>
                <a:srgbClr val="757070"/>
              </a:solidFill>
              <a:latin typeface="Comfortaa"/>
              <a:ea typeface="Comfortaa"/>
              <a:cs typeface="Comfortaa"/>
              <a:sym typeface="Comfortaa"/>
            </a:endParaRPr>
          </a:p>
          <a:p>
            <a:pPr marL="0" marR="0" lvl="0" indent="0" algn="l" rtl="0">
              <a:lnSpc>
                <a:spcPct val="150000"/>
              </a:lnSpc>
              <a:spcBef>
                <a:spcPts val="0"/>
              </a:spcBef>
              <a:spcAft>
                <a:spcPts val="0"/>
              </a:spcAft>
              <a:buNone/>
            </a:pPr>
            <a:r>
              <a:rPr lang="es-CL" sz="900" b="0" i="0" u="none" strike="noStrike" cap="none">
                <a:solidFill>
                  <a:srgbClr val="757070"/>
                </a:solidFill>
                <a:latin typeface="Comfortaa"/>
                <a:ea typeface="Comfortaa"/>
                <a:cs typeface="Comfortaa"/>
                <a:sym typeface="Comfortaa"/>
              </a:rPr>
              <a:t>(Libro "Design Thinking: Una guía práctica para innovar" de Tim Brown)</a:t>
            </a:r>
            <a:endParaRPr sz="1200" b="0" i="1" u="none" strike="noStrike" cap="none">
              <a:solidFill>
                <a:schemeClr val="dk1"/>
              </a:solidFill>
              <a:latin typeface="Comfortaa"/>
              <a:ea typeface="Comfortaa"/>
              <a:cs typeface="Comfortaa"/>
              <a:sym typeface="Comfortaa"/>
            </a:endParaRPr>
          </a:p>
        </p:txBody>
      </p:sp>
      <p:sp>
        <p:nvSpPr>
          <p:cNvPr id="292" name="Google Shape;292;g2a93c58e016_0_559"/>
          <p:cNvSpPr txBox="1"/>
          <p:nvPr/>
        </p:nvSpPr>
        <p:spPr>
          <a:xfrm>
            <a:off x="4040301" y="844102"/>
            <a:ext cx="47559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2200" b="1" i="0" u="none" strike="noStrike" cap="none">
                <a:solidFill>
                  <a:srgbClr val="FFFFFF"/>
                </a:solidFill>
                <a:highlight>
                  <a:srgbClr val="77C6FC"/>
                </a:highlight>
                <a:latin typeface="Comfortaa"/>
                <a:ea typeface="Comfortaa"/>
                <a:cs typeface="Comfortaa"/>
                <a:sym typeface="Comfortaa"/>
              </a:rPr>
              <a:t>TÉCNICAS DE IDEACIÓN</a:t>
            </a:r>
            <a:endParaRPr/>
          </a:p>
          <a:p>
            <a:pPr marL="0" marR="0" lvl="0" indent="0" algn="l" rtl="0">
              <a:lnSpc>
                <a:spcPct val="100000"/>
              </a:lnSpc>
              <a:spcBef>
                <a:spcPts val="0"/>
              </a:spcBef>
              <a:spcAft>
                <a:spcPts val="0"/>
              </a:spcAft>
              <a:buNone/>
            </a:pPr>
            <a:endParaRPr sz="2200" b="1" i="0" u="none" strike="noStrike" cap="none">
              <a:solidFill>
                <a:srgbClr val="FFFFFF"/>
              </a:solidFill>
              <a:highlight>
                <a:srgbClr val="77C6FC"/>
              </a:highlight>
              <a:latin typeface="Comfortaa"/>
              <a:ea typeface="Comfortaa"/>
              <a:cs typeface="Comfortaa"/>
              <a:sym typeface="Comfortaa"/>
            </a:endParaRPr>
          </a:p>
        </p:txBody>
      </p:sp>
      <p:pic>
        <p:nvPicPr>
          <p:cNvPr id="293" name="Google Shape;293;g2a93c58e016_0_559"/>
          <p:cNvPicPr preferRelativeResize="0"/>
          <p:nvPr/>
        </p:nvPicPr>
        <p:blipFill rotWithShape="1">
          <a:blip r:embed="rId3">
            <a:alphaModFix/>
          </a:blip>
          <a:srcRect l="7149" t="9148"/>
          <a:stretch/>
        </p:blipFill>
        <p:spPr>
          <a:xfrm rot="-5400000">
            <a:off x="-1538375" y="1538374"/>
            <a:ext cx="6843350" cy="3766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7"/>
          <p:cNvSpPr txBox="1"/>
          <p:nvPr/>
        </p:nvSpPr>
        <p:spPr>
          <a:xfrm>
            <a:off x="4823625" y="1439400"/>
            <a:ext cx="4244100" cy="4623600"/>
          </a:xfrm>
          <a:prstGeom prst="rect">
            <a:avLst/>
          </a:prstGeom>
          <a:noFill/>
          <a:ln>
            <a:noFill/>
          </a:ln>
        </p:spPr>
        <p:txBody>
          <a:bodyPr spcFirstLastPara="1" wrap="square" lIns="51425" tIns="25700" rIns="51425" bIns="25700" anchor="t" anchorCtr="0">
            <a:spAutoFit/>
          </a:bodyPr>
          <a:lstStyle/>
          <a:p>
            <a:pPr marL="0" marR="0" lvl="0" indent="0" algn="l" rtl="0">
              <a:lnSpc>
                <a:spcPct val="150000"/>
              </a:lnSpc>
              <a:spcBef>
                <a:spcPts val="0"/>
              </a:spcBef>
              <a:spcAft>
                <a:spcPts val="0"/>
              </a:spcAft>
              <a:buNone/>
            </a:pPr>
            <a:r>
              <a:rPr lang="es-CL" sz="1400" b="0" i="0" u="none" strike="noStrike" cap="none">
                <a:solidFill>
                  <a:srgbClr val="757070"/>
                </a:solidFill>
                <a:latin typeface="Comfortaa"/>
                <a:ea typeface="Comfortaa"/>
                <a:cs typeface="Comfortaa"/>
                <a:sym typeface="Comfortaa"/>
              </a:rPr>
              <a:t>Lluvia de ideas, tormenta de ideas o brainstorming son términos equivalentes para designar esta técnica que permite generar una gran cantidad de nuevas ideas relacionadas con un tema o pregunta, mediante la acumulación espontánea. Esta técnica </a:t>
            </a:r>
            <a:r>
              <a:rPr lang="es-CL" sz="1400" b="0" i="0" u="none" strike="noStrike" cap="none">
                <a:solidFill>
                  <a:srgbClr val="77C6FC"/>
                </a:solidFill>
                <a:latin typeface="Comfortaa"/>
                <a:ea typeface="Comfortaa"/>
                <a:cs typeface="Comfortaa"/>
                <a:sym typeface="Comfortaa"/>
              </a:rPr>
              <a:t>estimula la creatividad, produce amplio número de ideas y no hay juicio. </a:t>
            </a:r>
            <a:r>
              <a:rPr lang="es-CL">
                <a:solidFill>
                  <a:srgbClr val="666666"/>
                </a:solidFill>
                <a:latin typeface="Comfortaa"/>
                <a:ea typeface="Comfortaa"/>
                <a:cs typeface="Comfortaa"/>
                <a:sym typeface="Comfortaa"/>
              </a:rPr>
              <a:t>Para llevarla a cabo es importante crear una gran cantidad de ideas.</a:t>
            </a:r>
            <a:endParaRPr>
              <a:solidFill>
                <a:srgbClr val="666666"/>
              </a:solidFill>
            </a:endParaRPr>
          </a:p>
          <a:p>
            <a:pPr marL="0" marR="0" lvl="0" indent="0" algn="l" rtl="0">
              <a:lnSpc>
                <a:spcPct val="150000"/>
              </a:lnSpc>
              <a:spcBef>
                <a:spcPts val="0"/>
              </a:spcBef>
              <a:spcAft>
                <a:spcPts val="0"/>
              </a:spcAft>
              <a:buNone/>
            </a:pPr>
            <a:endParaRPr sz="1400" b="0" i="0" u="none" strike="noStrike" cap="none">
              <a:solidFill>
                <a:srgbClr val="757070"/>
              </a:solidFill>
              <a:latin typeface="Comfortaa"/>
              <a:ea typeface="Comfortaa"/>
              <a:cs typeface="Comfortaa"/>
              <a:sym typeface="Comfortaa"/>
            </a:endParaRPr>
          </a:p>
          <a:p>
            <a:pPr marL="0" marR="0" lvl="0" indent="0" algn="l" rtl="0">
              <a:lnSpc>
                <a:spcPct val="150000"/>
              </a:lnSpc>
              <a:spcBef>
                <a:spcPts val="0"/>
              </a:spcBef>
              <a:spcAft>
                <a:spcPts val="0"/>
              </a:spcAft>
              <a:buNone/>
            </a:pPr>
            <a:r>
              <a:rPr lang="es-CL" sz="1200" b="0" i="0" u="none" strike="noStrike" cap="none">
                <a:solidFill>
                  <a:srgbClr val="757070"/>
                </a:solidFill>
                <a:latin typeface="Comfortaa"/>
                <a:ea typeface="Comfortaa"/>
                <a:cs typeface="Comfortaa"/>
                <a:sym typeface="Comfortaa"/>
              </a:rPr>
              <a:t>Fue creada por el publicista Alex Faickney Osborn en 1939 con el objetivo de mejorar la creatividad de su equipo de trabajo. “La creatividad era esencial para el éxito en el mundo empresarial”</a:t>
            </a:r>
            <a:endParaRPr/>
          </a:p>
        </p:txBody>
      </p:sp>
      <p:sp>
        <p:nvSpPr>
          <p:cNvPr id="300" name="Google Shape;300;p7"/>
          <p:cNvSpPr txBox="1"/>
          <p:nvPr/>
        </p:nvSpPr>
        <p:spPr>
          <a:xfrm>
            <a:off x="4747425" y="254122"/>
            <a:ext cx="4755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2200" b="1" i="0" u="none" strike="noStrike" cap="none">
                <a:solidFill>
                  <a:srgbClr val="FFFFFF"/>
                </a:solidFill>
                <a:highlight>
                  <a:srgbClr val="77C6FC"/>
                </a:highlight>
                <a:latin typeface="Comfortaa"/>
                <a:ea typeface="Comfortaa"/>
                <a:cs typeface="Comfortaa"/>
                <a:sym typeface="Comfortaa"/>
              </a:rPr>
              <a:t>TÉCNICAS DE IDEACIÓN</a:t>
            </a:r>
            <a:endParaRPr sz="2200" b="1" i="0" u="none" strike="noStrike" cap="none">
              <a:solidFill>
                <a:srgbClr val="FFFFFF"/>
              </a:solidFill>
              <a:highlight>
                <a:srgbClr val="77C6FC"/>
              </a:highlight>
              <a:latin typeface="Comfortaa"/>
              <a:ea typeface="Comfortaa"/>
              <a:cs typeface="Comfortaa"/>
              <a:sym typeface="Comfortaa"/>
            </a:endParaRPr>
          </a:p>
        </p:txBody>
      </p:sp>
      <p:sp>
        <p:nvSpPr>
          <p:cNvPr id="301" name="Google Shape;301;p7"/>
          <p:cNvSpPr txBox="1"/>
          <p:nvPr/>
        </p:nvSpPr>
        <p:spPr>
          <a:xfrm>
            <a:off x="4747428" y="808650"/>
            <a:ext cx="4320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2200" b="1" i="0" u="none" strike="noStrike" cap="none">
                <a:solidFill>
                  <a:srgbClr val="D17EFB"/>
                </a:solidFill>
                <a:latin typeface="Comfortaa"/>
                <a:ea typeface="Comfortaa"/>
                <a:cs typeface="Comfortaa"/>
                <a:sym typeface="Comfortaa"/>
              </a:rPr>
              <a:t>Lluvia de ideas</a:t>
            </a:r>
            <a:endParaRPr/>
          </a:p>
        </p:txBody>
      </p:sp>
      <p:pic>
        <p:nvPicPr>
          <p:cNvPr id="302" name="Google Shape;302;p7"/>
          <p:cNvPicPr preferRelativeResize="0"/>
          <p:nvPr/>
        </p:nvPicPr>
        <p:blipFill>
          <a:blip r:embed="rId3">
            <a:alphaModFix/>
          </a:blip>
          <a:stretch>
            <a:fillRect/>
          </a:stretch>
        </p:blipFill>
        <p:spPr>
          <a:xfrm>
            <a:off x="0" y="0"/>
            <a:ext cx="4570866" cy="6857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
          <p:cNvSpPr txBox="1"/>
          <p:nvPr/>
        </p:nvSpPr>
        <p:spPr>
          <a:xfrm>
            <a:off x="3926250" y="1986900"/>
            <a:ext cx="4778100" cy="3499800"/>
          </a:xfrm>
          <a:prstGeom prst="rect">
            <a:avLst/>
          </a:prstGeom>
          <a:noFill/>
          <a:ln>
            <a:noFill/>
          </a:ln>
        </p:spPr>
        <p:txBody>
          <a:bodyPr spcFirstLastPara="1" wrap="square" lIns="51425" tIns="25700" rIns="51425" bIns="25700" anchor="t" anchorCtr="0">
            <a:spAutoFit/>
          </a:bodyPr>
          <a:lstStyle/>
          <a:p>
            <a:pPr marL="0" marR="0" lvl="0" indent="0" algn="l" rtl="0">
              <a:lnSpc>
                <a:spcPct val="150000"/>
              </a:lnSpc>
              <a:spcBef>
                <a:spcPts val="0"/>
              </a:spcBef>
              <a:spcAft>
                <a:spcPts val="0"/>
              </a:spcAft>
              <a:buNone/>
            </a:pPr>
            <a:r>
              <a:rPr lang="es-CL" sz="1400" b="0" i="0" u="none" strike="noStrike" cap="none">
                <a:solidFill>
                  <a:srgbClr val="757070"/>
                </a:solidFill>
                <a:latin typeface="Comfortaa"/>
                <a:ea typeface="Comfortaa"/>
                <a:cs typeface="Comfortaa"/>
                <a:sym typeface="Comfortaa"/>
              </a:rPr>
              <a:t>La técnica del mapa mental es una herramienta visual que se utiliza para representar información de forma jerárquica y asociativa. Se basa en la idea de que el cerebro humano procesa la información de forma más efectiva cuando se utiliza la creatividad y la imaginación. </a:t>
            </a:r>
            <a:endParaRPr/>
          </a:p>
          <a:p>
            <a:pPr marL="0" marR="0" lvl="0" indent="0" algn="l" rtl="0">
              <a:lnSpc>
                <a:spcPct val="150000"/>
              </a:lnSpc>
              <a:spcBef>
                <a:spcPts val="0"/>
              </a:spcBef>
              <a:spcAft>
                <a:spcPts val="0"/>
              </a:spcAft>
              <a:buNone/>
            </a:pPr>
            <a:endParaRPr sz="1400" b="0" i="0" u="none" strike="noStrike" cap="none">
              <a:solidFill>
                <a:srgbClr val="757070"/>
              </a:solidFill>
              <a:latin typeface="Comfortaa"/>
              <a:ea typeface="Comfortaa"/>
              <a:cs typeface="Comfortaa"/>
              <a:sym typeface="Comfortaa"/>
            </a:endParaRPr>
          </a:p>
          <a:p>
            <a:pPr marL="0" marR="0" lvl="0" indent="0" algn="l" rtl="0">
              <a:lnSpc>
                <a:spcPct val="150000"/>
              </a:lnSpc>
              <a:spcBef>
                <a:spcPts val="0"/>
              </a:spcBef>
              <a:spcAft>
                <a:spcPts val="0"/>
              </a:spcAft>
              <a:buNone/>
            </a:pPr>
            <a:r>
              <a:rPr lang="es-CL" sz="1400" b="0" i="0" u="none" strike="noStrike" cap="none">
                <a:solidFill>
                  <a:srgbClr val="757070"/>
                </a:solidFill>
                <a:latin typeface="Comfortaa"/>
                <a:ea typeface="Comfortaa"/>
                <a:cs typeface="Comfortaa"/>
                <a:sym typeface="Comfortaa"/>
              </a:rPr>
              <a:t>Esta técnica fue creada por el psicólogo cognitivo inglés Tony Buzan a fines de la década de 1960 como una poderosa técnica de aceleración del aprendizaje y de la toma de apuntes. </a:t>
            </a:r>
            <a:endParaRPr/>
          </a:p>
        </p:txBody>
      </p:sp>
      <p:sp>
        <p:nvSpPr>
          <p:cNvPr id="309" name="Google Shape;309;p8"/>
          <p:cNvSpPr txBox="1"/>
          <p:nvPr/>
        </p:nvSpPr>
        <p:spPr>
          <a:xfrm>
            <a:off x="3839298" y="658575"/>
            <a:ext cx="54267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2200" b="1" i="0" u="none" strike="noStrike" cap="none">
                <a:solidFill>
                  <a:srgbClr val="FFFFFF"/>
                </a:solidFill>
                <a:highlight>
                  <a:srgbClr val="77C6FC"/>
                </a:highlight>
                <a:latin typeface="Comfortaa"/>
                <a:ea typeface="Comfortaa"/>
                <a:cs typeface="Comfortaa"/>
                <a:sym typeface="Comfortaa"/>
              </a:rPr>
              <a:t>TÉCNICAS DE IDEACIÓN</a:t>
            </a:r>
            <a:endParaRPr/>
          </a:p>
          <a:p>
            <a:pPr marL="0" marR="0" lvl="0" indent="0" algn="l" rtl="0">
              <a:lnSpc>
                <a:spcPct val="100000"/>
              </a:lnSpc>
              <a:spcBef>
                <a:spcPts val="0"/>
              </a:spcBef>
              <a:spcAft>
                <a:spcPts val="0"/>
              </a:spcAft>
              <a:buNone/>
            </a:pPr>
            <a:endParaRPr sz="2200" b="1" i="0" u="none" strike="noStrike" cap="none">
              <a:solidFill>
                <a:srgbClr val="FFFFFF"/>
              </a:solidFill>
              <a:highlight>
                <a:srgbClr val="77C6FC"/>
              </a:highlight>
              <a:latin typeface="Comfortaa"/>
              <a:ea typeface="Comfortaa"/>
              <a:cs typeface="Comfortaa"/>
              <a:sym typeface="Comfortaa"/>
            </a:endParaRPr>
          </a:p>
        </p:txBody>
      </p:sp>
      <p:sp>
        <p:nvSpPr>
          <p:cNvPr id="310" name="Google Shape;310;p8"/>
          <p:cNvSpPr txBox="1"/>
          <p:nvPr/>
        </p:nvSpPr>
        <p:spPr>
          <a:xfrm>
            <a:off x="3839298" y="1297189"/>
            <a:ext cx="54267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2200" b="1" i="0" u="none" strike="noStrike" cap="none">
                <a:solidFill>
                  <a:srgbClr val="D17EFB"/>
                </a:solidFill>
                <a:latin typeface="Comfortaa"/>
                <a:ea typeface="Comfortaa"/>
                <a:cs typeface="Comfortaa"/>
                <a:sym typeface="Comfortaa"/>
              </a:rPr>
              <a:t>Mapa mental</a:t>
            </a:r>
            <a:endParaRPr/>
          </a:p>
        </p:txBody>
      </p:sp>
      <p:pic>
        <p:nvPicPr>
          <p:cNvPr id="311" name="Google Shape;311;p8"/>
          <p:cNvPicPr preferRelativeResize="0"/>
          <p:nvPr/>
        </p:nvPicPr>
        <p:blipFill rotWithShape="1">
          <a:blip r:embed="rId3">
            <a:alphaModFix/>
          </a:blip>
          <a:srcRect l="22111" t="41760" r="55641" b="30865"/>
          <a:stretch/>
        </p:blipFill>
        <p:spPr>
          <a:xfrm rot="-5400000">
            <a:off x="73300" y="2095500"/>
            <a:ext cx="3855252" cy="2666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g2a93c58e016_0_551"/>
          <p:cNvGrpSpPr/>
          <p:nvPr/>
        </p:nvGrpSpPr>
        <p:grpSpPr>
          <a:xfrm>
            <a:off x="3483470" y="1010298"/>
            <a:ext cx="2177543" cy="2188963"/>
            <a:chOff x="7098912" y="1969392"/>
            <a:chExt cx="359651" cy="361561"/>
          </a:xfrm>
        </p:grpSpPr>
        <p:sp>
          <p:nvSpPr>
            <p:cNvPr id="318" name="Google Shape;318;g2a93c58e016_0_551"/>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g2a93c58e016_0_551"/>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g2a93c58e016_0_551"/>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g2a93c58e016_0_551"/>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g2a93c58e016_0_551"/>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g2a93c58e016_0_551"/>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g2a93c58e016_0_551"/>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g2a93c58e016_0_551"/>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g2a93c58e016_0_551"/>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g2a93c58e016_0_551"/>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g2a93c58e016_0_551"/>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g2a93c58e016_0_551"/>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g2a93c58e016_0_551"/>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1" name="Google Shape;331;g2a93c58e016_0_551"/>
          <p:cNvSpPr/>
          <p:nvPr/>
        </p:nvSpPr>
        <p:spPr>
          <a:xfrm>
            <a:off x="385951" y="3325425"/>
            <a:ext cx="8372100" cy="1489800"/>
          </a:xfrm>
          <a:prstGeom prst="roundRect">
            <a:avLst>
              <a:gd name="adj" fmla="val 16667"/>
            </a:avLst>
          </a:prstGeom>
          <a:solidFill>
            <a:srgbClr val="77C6F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457200" marR="0" lvl="0" indent="-355600" algn="l" rtl="0">
              <a:lnSpc>
                <a:spcPct val="100000"/>
              </a:lnSpc>
              <a:spcBef>
                <a:spcPts val="0"/>
              </a:spcBef>
              <a:spcAft>
                <a:spcPts val="0"/>
              </a:spcAft>
              <a:buClr>
                <a:srgbClr val="FFFFFF"/>
              </a:buClr>
              <a:buSzPts val="2000"/>
              <a:buFont typeface="Comfortaa"/>
              <a:buChar char="●"/>
            </a:pPr>
            <a:r>
              <a:rPr lang="es-CL" sz="2000" b="0" i="0" u="none" strike="noStrike" cap="none">
                <a:solidFill>
                  <a:srgbClr val="FFFFFF"/>
                </a:solidFill>
                <a:latin typeface="Comfortaa"/>
                <a:ea typeface="Comfortaa"/>
                <a:cs typeface="Comfortaa"/>
                <a:sym typeface="Comfortaa"/>
              </a:rPr>
              <a:t>Para comenzar a visualizar posibles soluciones para nuestra oportunidad detectada, usaremos 1 de las técnicas antes mencionadas.</a:t>
            </a:r>
            <a:endParaRPr/>
          </a:p>
        </p:txBody>
      </p:sp>
      <p:cxnSp>
        <p:nvCxnSpPr>
          <p:cNvPr id="332" name="Google Shape;332;g2a93c58e016_0_551"/>
          <p:cNvCxnSpPr/>
          <p:nvPr/>
        </p:nvCxnSpPr>
        <p:spPr>
          <a:xfrm>
            <a:off x="1772634" y="4941403"/>
            <a:ext cx="5892600" cy="0"/>
          </a:xfrm>
          <a:prstGeom prst="straightConnector1">
            <a:avLst/>
          </a:prstGeom>
          <a:noFill/>
          <a:ln w="28575" cap="flat" cmpd="sng">
            <a:solidFill>
              <a:srgbClr val="77C6FC"/>
            </a:solidFill>
            <a:prstDash val="dash"/>
            <a:miter lim="800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6"/>
          <p:cNvSpPr txBox="1">
            <a:spLocks noGrp="1"/>
          </p:cNvSpPr>
          <p:nvPr>
            <p:ph type="title" idx="4294967295"/>
          </p:nvPr>
        </p:nvSpPr>
        <p:spPr>
          <a:xfrm>
            <a:off x="251527" y="363400"/>
            <a:ext cx="8525100" cy="1574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C582F4"/>
              </a:buClr>
              <a:buSzPts val="4800"/>
              <a:buFont typeface="Barlow Condensed"/>
              <a:buNone/>
            </a:pPr>
            <a:r>
              <a:rPr lang="es-CL" sz="4800" b="0">
                <a:latin typeface="Comfortaa"/>
                <a:ea typeface="Comfortaa"/>
                <a:cs typeface="Comfortaa"/>
                <a:sym typeface="Comfortaa"/>
              </a:rPr>
              <a:t>¿QUÉ APRENDEREMOS </a:t>
            </a:r>
            <a:endParaRPr sz="4800" b="0">
              <a:latin typeface="Comfortaa"/>
              <a:ea typeface="Comfortaa"/>
              <a:cs typeface="Comfortaa"/>
              <a:sym typeface="Comfortaa"/>
            </a:endParaRPr>
          </a:p>
          <a:p>
            <a:pPr marL="0" lvl="0" indent="0" algn="ctr" rtl="0">
              <a:lnSpc>
                <a:spcPct val="90000"/>
              </a:lnSpc>
              <a:spcBef>
                <a:spcPts val="0"/>
              </a:spcBef>
              <a:spcAft>
                <a:spcPts val="0"/>
              </a:spcAft>
              <a:buClr>
                <a:srgbClr val="C582F4"/>
              </a:buClr>
              <a:buSzPts val="4800"/>
              <a:buFont typeface="Barlow Condensed"/>
              <a:buNone/>
            </a:pPr>
            <a:r>
              <a:rPr lang="es-CL" sz="4800" b="0">
                <a:latin typeface="Comfortaa"/>
                <a:ea typeface="Comfortaa"/>
                <a:cs typeface="Comfortaa"/>
                <a:sym typeface="Comfortaa"/>
              </a:rPr>
              <a:t>EN ESTA ASIGNATURA?</a:t>
            </a:r>
            <a:endParaRPr b="0">
              <a:latin typeface="Comfortaa"/>
              <a:ea typeface="Comfortaa"/>
              <a:cs typeface="Comfortaa"/>
              <a:sym typeface="Comfortaa"/>
            </a:endParaRPr>
          </a:p>
        </p:txBody>
      </p:sp>
      <p:sp>
        <p:nvSpPr>
          <p:cNvPr id="148" name="Google Shape;148;p6"/>
          <p:cNvSpPr txBox="1"/>
          <p:nvPr/>
        </p:nvSpPr>
        <p:spPr>
          <a:xfrm>
            <a:off x="4818707" y="3839098"/>
            <a:ext cx="3888300" cy="142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7030A0"/>
              </a:buClr>
              <a:buSzPts val="1600"/>
              <a:buFont typeface="Arial"/>
              <a:buNone/>
            </a:pPr>
            <a:r>
              <a:rPr lang="es-CL" sz="1800" b="0" i="0" u="none" strike="noStrike" cap="none">
                <a:solidFill>
                  <a:srgbClr val="666666"/>
                </a:solidFill>
                <a:latin typeface="Comfortaa"/>
                <a:ea typeface="Comfortaa"/>
                <a:cs typeface="Comfortaa"/>
                <a:sym typeface="Comfortaa"/>
              </a:rPr>
              <a:t>METODOLOGÍAS NECESARIAS QUE NOS PERMITAN LLEVAR A CABO UN EMPRENDIMIENTO.</a:t>
            </a:r>
            <a:endParaRPr sz="1800" b="0" i="0" u="none" strike="noStrike" cap="none">
              <a:solidFill>
                <a:srgbClr val="666666"/>
              </a:solidFill>
              <a:latin typeface="Comfortaa"/>
              <a:ea typeface="Comfortaa"/>
              <a:cs typeface="Comfortaa"/>
              <a:sym typeface="Comfortaa"/>
            </a:endParaRPr>
          </a:p>
        </p:txBody>
      </p:sp>
      <p:sp>
        <p:nvSpPr>
          <p:cNvPr id="149" name="Google Shape;149;p6"/>
          <p:cNvSpPr/>
          <p:nvPr/>
        </p:nvSpPr>
        <p:spPr>
          <a:xfrm>
            <a:off x="6149577" y="2536666"/>
            <a:ext cx="1300497" cy="1243145"/>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666666"/>
              </a:solidFill>
              <a:latin typeface="Sarala"/>
              <a:ea typeface="Sarala"/>
              <a:cs typeface="Sarala"/>
              <a:sym typeface="Sarala"/>
            </a:endParaRPr>
          </a:p>
        </p:txBody>
      </p:sp>
      <p:sp>
        <p:nvSpPr>
          <p:cNvPr id="150" name="Google Shape;150;p6"/>
          <p:cNvSpPr txBox="1"/>
          <p:nvPr/>
        </p:nvSpPr>
        <p:spPr>
          <a:xfrm>
            <a:off x="321008" y="3842162"/>
            <a:ext cx="4316700" cy="142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7030A0"/>
              </a:buClr>
              <a:buSzPts val="1600"/>
              <a:buFont typeface="Arial"/>
              <a:buNone/>
            </a:pPr>
            <a:r>
              <a:rPr lang="es-CL" sz="1800" b="0" i="0" u="none" strike="noStrike" cap="none">
                <a:solidFill>
                  <a:srgbClr val="666666"/>
                </a:solidFill>
                <a:latin typeface="Comfortaa"/>
                <a:ea typeface="Comfortaa"/>
                <a:cs typeface="Comfortaa"/>
                <a:sym typeface="Comfortaa"/>
              </a:rPr>
              <a:t>CONCEPTOS FUNDAMENTALES SOBRE EMPRENDIMIENTO E INNOVACIÓN.</a:t>
            </a:r>
            <a:endParaRPr sz="1800" b="0" i="0" u="none" strike="noStrike" cap="none">
              <a:solidFill>
                <a:srgbClr val="666666"/>
              </a:solidFill>
              <a:latin typeface="Comfortaa"/>
              <a:ea typeface="Comfortaa"/>
              <a:cs typeface="Comfortaa"/>
              <a:sym typeface="Comfortaa"/>
            </a:endParaRPr>
          </a:p>
        </p:txBody>
      </p:sp>
      <p:sp>
        <p:nvSpPr>
          <p:cNvPr id="151" name="Google Shape;151;p6"/>
          <p:cNvSpPr/>
          <p:nvPr/>
        </p:nvSpPr>
        <p:spPr>
          <a:xfrm>
            <a:off x="1832922" y="2536666"/>
            <a:ext cx="1300497" cy="1243145"/>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77C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666666"/>
              </a:solidFill>
              <a:latin typeface="Sarala"/>
              <a:ea typeface="Sarala"/>
              <a:cs typeface="Sarala"/>
              <a:sym typeface="Sarala"/>
            </a:endParaRPr>
          </a:p>
        </p:txBody>
      </p:sp>
      <p:sp>
        <p:nvSpPr>
          <p:cNvPr id="152" name="Google Shape;152;p6"/>
          <p:cNvSpPr txBox="1"/>
          <p:nvPr/>
        </p:nvSpPr>
        <p:spPr>
          <a:xfrm>
            <a:off x="738725" y="5371825"/>
            <a:ext cx="8037900" cy="595200"/>
          </a:xfrm>
          <a:prstGeom prst="rect">
            <a:avLst/>
          </a:prstGeom>
          <a:solidFill>
            <a:srgbClr val="77C6FC"/>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4700"/>
              <a:buFont typeface="Arial"/>
              <a:buNone/>
            </a:pPr>
            <a:endParaRPr sz="2200" b="0" i="0" u="none" strike="noStrike" cap="none">
              <a:solidFill>
                <a:srgbClr val="FFFFFF"/>
              </a:solidFill>
              <a:latin typeface="Arvo"/>
              <a:ea typeface="Arvo"/>
              <a:cs typeface="Arvo"/>
              <a:sym typeface="Arvo"/>
            </a:endParaRPr>
          </a:p>
          <a:p>
            <a:pPr marL="0" marR="0" lvl="0" indent="0" algn="ctr" rtl="0">
              <a:lnSpc>
                <a:spcPct val="90000"/>
              </a:lnSpc>
              <a:spcBef>
                <a:spcPts val="0"/>
              </a:spcBef>
              <a:spcAft>
                <a:spcPts val="0"/>
              </a:spcAft>
              <a:buClr>
                <a:srgbClr val="000000"/>
              </a:buClr>
              <a:buSzPts val="1100"/>
              <a:buFont typeface="Arial"/>
              <a:buNone/>
            </a:pPr>
            <a:r>
              <a:rPr lang="es-CL" sz="2200" b="0" i="0" u="none" strike="noStrike" cap="none">
                <a:solidFill>
                  <a:srgbClr val="FFFFFF"/>
                </a:solidFill>
                <a:latin typeface="Arvo"/>
                <a:ea typeface="Arvo"/>
                <a:cs typeface="Arvo"/>
                <a:sym typeface="Arvo"/>
              </a:rPr>
              <a:t>54 horas de clases / 6 créditos.</a:t>
            </a:r>
            <a:endParaRPr sz="2200" b="0" i="0" u="none" strike="noStrike" cap="none">
              <a:solidFill>
                <a:srgbClr val="FFFFFF"/>
              </a:solidFill>
              <a:latin typeface="Arvo"/>
              <a:ea typeface="Arvo"/>
              <a:cs typeface="Arvo"/>
              <a:sym typeface="Arvo"/>
            </a:endParaRPr>
          </a:p>
          <a:p>
            <a:pPr marL="0" marR="0" lvl="0" indent="0" algn="ctr" rtl="0">
              <a:lnSpc>
                <a:spcPct val="90000"/>
              </a:lnSpc>
              <a:spcBef>
                <a:spcPts val="0"/>
              </a:spcBef>
              <a:spcAft>
                <a:spcPts val="0"/>
              </a:spcAft>
              <a:buClr>
                <a:srgbClr val="000000"/>
              </a:buClr>
              <a:buSzPts val="4700"/>
              <a:buFont typeface="Arial"/>
              <a:buNone/>
            </a:pPr>
            <a:endParaRPr sz="2200" b="0" i="0" u="none" strike="noStrike" cap="none">
              <a:solidFill>
                <a:srgbClr val="FFFFFF"/>
              </a:solidFill>
              <a:latin typeface="Arvo"/>
              <a:ea typeface="Arvo"/>
              <a:cs typeface="Arvo"/>
              <a:sym typeface="Arv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9"/>
          <p:cNvSpPr/>
          <p:nvPr/>
        </p:nvSpPr>
        <p:spPr>
          <a:xfrm>
            <a:off x="285537" y="231304"/>
            <a:ext cx="8567100" cy="5760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t" anchorCtr="0">
            <a:noAutofit/>
          </a:bodyPr>
          <a:lstStyle/>
          <a:p>
            <a:pPr marL="0" marR="0" lvl="0" indent="0" algn="l" rtl="0">
              <a:lnSpc>
                <a:spcPct val="150000"/>
              </a:lnSpc>
              <a:spcBef>
                <a:spcPts val="0"/>
              </a:spcBef>
              <a:spcAft>
                <a:spcPts val="0"/>
              </a:spcAft>
              <a:buClr>
                <a:srgbClr val="000000"/>
              </a:buClr>
              <a:buSzPts val="4000"/>
              <a:buFont typeface="Arial"/>
              <a:buNone/>
            </a:pPr>
            <a:r>
              <a:rPr lang="es-CL" sz="4000" b="1" i="0" u="none" strike="noStrike" cap="none">
                <a:solidFill>
                  <a:schemeClr val="lt1"/>
                </a:solidFill>
                <a:highlight>
                  <a:srgbClr val="77C6FC"/>
                </a:highlight>
                <a:latin typeface="Comfortaa"/>
                <a:ea typeface="Comfortaa"/>
                <a:cs typeface="Comfortaa"/>
                <a:sym typeface="Comfortaa"/>
              </a:rPr>
              <a:t>TRABAJO EN CLASES /</a:t>
            </a:r>
            <a:endParaRPr sz="40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2000"/>
              <a:buFont typeface="Arial"/>
              <a:buNone/>
            </a:pPr>
            <a:r>
              <a:rPr lang="es-CL" sz="2000" b="1" i="0" u="none" strike="noStrike" cap="none">
                <a:solidFill>
                  <a:schemeClr val="lt1"/>
                </a:solidFill>
                <a:highlight>
                  <a:srgbClr val="77C6FC"/>
                </a:highlight>
                <a:latin typeface="Comfortaa"/>
                <a:ea typeface="Comfortaa"/>
                <a:cs typeface="Comfortaa"/>
                <a:sym typeface="Comfortaa"/>
              </a:rPr>
              <a:t>Bitácora de registro de actividades </a:t>
            </a:r>
            <a:endParaRPr sz="20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a:solidFill>
                  <a:schemeClr val="lt1"/>
                </a:solidFill>
                <a:latin typeface="Comfortaa"/>
                <a:ea typeface="Comfortaa"/>
                <a:cs typeface="Comfortaa"/>
                <a:sym typeface="Comfortaa"/>
              </a:rPr>
              <a:t>1.</a:t>
            </a:r>
            <a:r>
              <a:rPr lang="es-CL" sz="2400" b="1" i="0" u="none" strike="noStrike" cap="none">
                <a:solidFill>
                  <a:schemeClr val="lt1"/>
                </a:solidFill>
                <a:latin typeface="Comfortaa"/>
                <a:ea typeface="Comfortaa"/>
                <a:cs typeface="Comfortaa"/>
                <a:sym typeface="Comfortaa"/>
              </a:rPr>
              <a:t> Generación de ideas</a:t>
            </a:r>
            <a:endParaRPr sz="24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sz="2000" b="0" i="0" u="none" strike="noStrike" cap="none">
                <a:solidFill>
                  <a:schemeClr val="lt1"/>
                </a:solidFill>
                <a:latin typeface="Comfortaa"/>
                <a:ea typeface="Comfortaa"/>
                <a:cs typeface="Comfortaa"/>
                <a:sym typeface="Comfortaa"/>
              </a:rPr>
              <a:t> Trabajo en clases. Grupal. 30 minutos</a:t>
            </a: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None/>
            </a:pPr>
            <a:br>
              <a:rPr lang="es-CL" sz="2400" b="0" i="0" u="none" strike="noStrike" cap="none">
                <a:solidFill>
                  <a:schemeClr val="lt1"/>
                </a:solidFill>
                <a:latin typeface="Comfortaa"/>
                <a:ea typeface="Comfortaa"/>
                <a:cs typeface="Comfortaa"/>
                <a:sym typeface="Comfortaa"/>
              </a:rPr>
            </a:br>
            <a:endParaRPr/>
          </a:p>
          <a:p>
            <a:pPr marL="0" marR="0" lvl="0" indent="0" algn="l" rtl="0">
              <a:lnSpc>
                <a:spcPct val="100000"/>
              </a:lnSpc>
              <a:spcBef>
                <a:spcPts val="0"/>
              </a:spcBef>
              <a:spcAft>
                <a:spcPts val="0"/>
              </a:spcAft>
              <a:buNone/>
            </a:pP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p:txBody>
      </p:sp>
      <p:sp>
        <p:nvSpPr>
          <p:cNvPr id="339" name="Google Shape;339;p9"/>
          <p:cNvSpPr/>
          <p:nvPr/>
        </p:nvSpPr>
        <p:spPr>
          <a:xfrm>
            <a:off x="7451997" y="447310"/>
            <a:ext cx="1224155" cy="1224155"/>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0" name="Google Shape;340;p9"/>
          <p:cNvPicPr preferRelativeResize="0"/>
          <p:nvPr/>
        </p:nvPicPr>
        <p:blipFill rotWithShape="1">
          <a:blip r:embed="rId3">
            <a:alphaModFix/>
          </a:blip>
          <a:srcRect l="28406" t="43404" r="61753" b="23904"/>
          <a:stretch/>
        </p:blipFill>
        <p:spPr>
          <a:xfrm>
            <a:off x="7814162" y="592562"/>
            <a:ext cx="499826" cy="93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a93c58e016_0_543"/>
          <p:cNvSpPr txBox="1"/>
          <p:nvPr/>
        </p:nvSpPr>
        <p:spPr>
          <a:xfrm>
            <a:off x="159359" y="456863"/>
            <a:ext cx="6739200" cy="1223382"/>
          </a:xfrm>
          <a:prstGeom prst="rect">
            <a:avLst/>
          </a:prstGeom>
          <a:noFill/>
          <a:ln>
            <a:noFill/>
          </a:ln>
        </p:spPr>
        <p:txBody>
          <a:bodyPr spcFirstLastPara="1" wrap="square" lIns="68550" tIns="34275" rIns="68550" bIns="34275"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s-CL" sz="1800" b="1" i="0" u="none" strike="noStrike" cap="none">
                <a:solidFill>
                  <a:schemeClr val="lt1"/>
                </a:solidFill>
                <a:highlight>
                  <a:srgbClr val="77C6FC"/>
                </a:highlight>
                <a:latin typeface="Comfortaa"/>
                <a:ea typeface="Comfortaa"/>
                <a:cs typeface="Comfortaa"/>
                <a:sym typeface="Comfortaa"/>
              </a:rPr>
              <a:t>¿CÓMO SELECCIONAR UNA IDEA?</a:t>
            </a:r>
            <a:endParaRPr sz="1800" b="1" i="0" u="none" strike="noStrike" cap="none">
              <a:solidFill>
                <a:srgbClr val="00B0F0"/>
              </a:solidFill>
              <a:latin typeface="Comfortaa"/>
              <a:ea typeface="Comfortaa"/>
              <a:cs typeface="Comfortaa"/>
              <a:sym typeface="Comfortaa"/>
            </a:endParaRPr>
          </a:p>
          <a:p>
            <a:pPr marL="0" marR="0" lvl="0" indent="0" algn="l" rtl="0">
              <a:lnSpc>
                <a:spcPct val="150000"/>
              </a:lnSpc>
              <a:spcBef>
                <a:spcPts val="0"/>
              </a:spcBef>
              <a:spcAft>
                <a:spcPts val="0"/>
              </a:spcAft>
              <a:buNone/>
            </a:pPr>
            <a:r>
              <a:rPr lang="es-CL" sz="1600" b="0" i="0" u="none" strike="noStrike" cap="none">
                <a:solidFill>
                  <a:srgbClr val="3B3B3B"/>
                </a:solidFill>
                <a:latin typeface="Comfortaa"/>
                <a:ea typeface="Comfortaa"/>
                <a:cs typeface="Comfortaa"/>
                <a:sym typeface="Comfortaa"/>
              </a:rPr>
              <a:t>Consideramos dos criterios para seleccionar nuestra idea. </a:t>
            </a:r>
            <a:r>
              <a:rPr lang="es-CL" sz="1600" b="0" i="0" u="none" strike="noStrike" cap="none">
                <a:solidFill>
                  <a:srgbClr val="77C6FC"/>
                </a:solidFill>
                <a:latin typeface="Comfortaa"/>
                <a:ea typeface="Comfortaa"/>
                <a:cs typeface="Comfortaa"/>
                <a:sym typeface="Comfortaa"/>
              </a:rPr>
              <a:t>Creatividad y factibilidad.</a:t>
            </a:r>
            <a:endParaRPr/>
          </a:p>
        </p:txBody>
      </p:sp>
      <p:cxnSp>
        <p:nvCxnSpPr>
          <p:cNvPr id="347" name="Google Shape;347;g2a93c58e016_0_543"/>
          <p:cNvCxnSpPr/>
          <p:nvPr/>
        </p:nvCxnSpPr>
        <p:spPr>
          <a:xfrm>
            <a:off x="288192" y="351158"/>
            <a:ext cx="5892600" cy="0"/>
          </a:xfrm>
          <a:prstGeom prst="straightConnector1">
            <a:avLst/>
          </a:prstGeom>
          <a:noFill/>
          <a:ln w="28575" cap="flat" cmpd="sng">
            <a:solidFill>
              <a:srgbClr val="77C6FC"/>
            </a:solidFill>
            <a:prstDash val="dash"/>
            <a:miter lim="800000"/>
            <a:headEnd type="none" w="sm" len="sm"/>
            <a:tailEnd type="none" w="sm" len="sm"/>
          </a:ln>
        </p:spPr>
      </p:cxnSp>
      <p:pic>
        <p:nvPicPr>
          <p:cNvPr id="348" name="Google Shape;348;g2a93c58e016_0_543"/>
          <p:cNvPicPr preferRelativeResize="0"/>
          <p:nvPr/>
        </p:nvPicPr>
        <p:blipFill rotWithShape="1">
          <a:blip r:embed="rId3">
            <a:alphaModFix/>
          </a:blip>
          <a:srcRect/>
          <a:stretch/>
        </p:blipFill>
        <p:spPr>
          <a:xfrm>
            <a:off x="2204622" y="1680245"/>
            <a:ext cx="6739201" cy="4141717"/>
          </a:xfrm>
          <a:prstGeom prst="rect">
            <a:avLst/>
          </a:prstGeom>
          <a:noFill/>
          <a:ln>
            <a:noFill/>
          </a:ln>
        </p:spPr>
      </p:pic>
      <p:sp>
        <p:nvSpPr>
          <p:cNvPr id="349" name="Google Shape;349;g2a93c58e016_0_543"/>
          <p:cNvSpPr/>
          <p:nvPr/>
        </p:nvSpPr>
        <p:spPr>
          <a:xfrm>
            <a:off x="200178" y="2322211"/>
            <a:ext cx="2318311" cy="1169551"/>
          </a:xfrm>
          <a:custGeom>
            <a:avLst/>
            <a:gdLst/>
            <a:ahLst/>
            <a:cxnLst/>
            <a:rect l="l" t="t" r="r" b="b"/>
            <a:pathLst>
              <a:path w="2318311" h="1169551" extrusionOk="0">
                <a:moveTo>
                  <a:pt x="0" y="0"/>
                </a:moveTo>
                <a:cubicBezTo>
                  <a:pt x="136662" y="-28723"/>
                  <a:pt x="339657" y="50016"/>
                  <a:pt x="556395" y="0"/>
                </a:cubicBezTo>
                <a:cubicBezTo>
                  <a:pt x="773133" y="-50016"/>
                  <a:pt x="871313" y="7109"/>
                  <a:pt x="1066423" y="0"/>
                </a:cubicBezTo>
                <a:cubicBezTo>
                  <a:pt x="1261533" y="-7109"/>
                  <a:pt x="1465781" y="65505"/>
                  <a:pt x="1692367" y="0"/>
                </a:cubicBezTo>
                <a:cubicBezTo>
                  <a:pt x="1918953" y="-65505"/>
                  <a:pt x="2078131" y="23727"/>
                  <a:pt x="2318311" y="0"/>
                </a:cubicBezTo>
                <a:cubicBezTo>
                  <a:pt x="2344163" y="257636"/>
                  <a:pt x="2253076" y="369357"/>
                  <a:pt x="2318311" y="573080"/>
                </a:cubicBezTo>
                <a:cubicBezTo>
                  <a:pt x="2383546" y="776803"/>
                  <a:pt x="2289424" y="902495"/>
                  <a:pt x="2318311" y="1169551"/>
                </a:cubicBezTo>
                <a:cubicBezTo>
                  <a:pt x="2158024" y="1208599"/>
                  <a:pt x="1959413" y="1124849"/>
                  <a:pt x="1738733" y="1169551"/>
                </a:cubicBezTo>
                <a:cubicBezTo>
                  <a:pt x="1518053" y="1214253"/>
                  <a:pt x="1353481" y="1142965"/>
                  <a:pt x="1112789" y="1169551"/>
                </a:cubicBezTo>
                <a:cubicBezTo>
                  <a:pt x="872097" y="1196137"/>
                  <a:pt x="782048" y="1166942"/>
                  <a:pt x="602761" y="1169551"/>
                </a:cubicBezTo>
                <a:cubicBezTo>
                  <a:pt x="423474" y="1172160"/>
                  <a:pt x="202507" y="1126014"/>
                  <a:pt x="0" y="1169551"/>
                </a:cubicBezTo>
                <a:cubicBezTo>
                  <a:pt x="-58189" y="1039478"/>
                  <a:pt x="4446" y="771610"/>
                  <a:pt x="0" y="584776"/>
                </a:cubicBezTo>
                <a:cubicBezTo>
                  <a:pt x="-4446" y="397942"/>
                  <a:pt x="6354" y="140171"/>
                  <a:pt x="0" y="0"/>
                </a:cubicBezTo>
                <a:close/>
              </a:path>
            </a:pathLst>
          </a:custGeom>
          <a:noFill/>
          <a:ln w="19050" cap="flat" cmpd="sng">
            <a:solidFill>
              <a:srgbClr val="77C6FC"/>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CL" sz="1400" b="0" i="0" u="none" strike="noStrike" cap="none">
                <a:solidFill>
                  <a:srgbClr val="1F1F1F"/>
                </a:solidFill>
                <a:latin typeface="Arial"/>
                <a:ea typeface="Arial"/>
                <a:cs typeface="Arial"/>
                <a:sym typeface="Arial"/>
              </a:rPr>
              <a:t>Considerar la factibilidad es importante para evitar perder tiempo y recursos en ideas que no se pueden realizar. </a:t>
            </a:r>
            <a:endParaRPr sz="1400" b="0" i="0" u="none" strike="noStrike" cap="none">
              <a:solidFill>
                <a:srgbClr val="000000"/>
              </a:solidFill>
              <a:latin typeface="Arial"/>
              <a:ea typeface="Arial"/>
              <a:cs typeface="Arial"/>
              <a:sym typeface="Arial"/>
            </a:endParaRPr>
          </a:p>
        </p:txBody>
      </p:sp>
      <p:sp>
        <p:nvSpPr>
          <p:cNvPr id="350" name="Google Shape;350;g2a93c58e016_0_543"/>
          <p:cNvSpPr/>
          <p:nvPr/>
        </p:nvSpPr>
        <p:spPr>
          <a:xfrm>
            <a:off x="6615454" y="4592979"/>
            <a:ext cx="2318311" cy="1169551"/>
          </a:xfrm>
          <a:custGeom>
            <a:avLst/>
            <a:gdLst/>
            <a:ahLst/>
            <a:cxnLst/>
            <a:rect l="l" t="t" r="r" b="b"/>
            <a:pathLst>
              <a:path w="2318311" h="1169551" extrusionOk="0">
                <a:moveTo>
                  <a:pt x="0" y="0"/>
                </a:moveTo>
                <a:cubicBezTo>
                  <a:pt x="136662" y="-28723"/>
                  <a:pt x="339657" y="50016"/>
                  <a:pt x="556395" y="0"/>
                </a:cubicBezTo>
                <a:cubicBezTo>
                  <a:pt x="773133" y="-50016"/>
                  <a:pt x="871313" y="7109"/>
                  <a:pt x="1066423" y="0"/>
                </a:cubicBezTo>
                <a:cubicBezTo>
                  <a:pt x="1261533" y="-7109"/>
                  <a:pt x="1465781" y="65505"/>
                  <a:pt x="1692367" y="0"/>
                </a:cubicBezTo>
                <a:cubicBezTo>
                  <a:pt x="1918953" y="-65505"/>
                  <a:pt x="2078131" y="23727"/>
                  <a:pt x="2318311" y="0"/>
                </a:cubicBezTo>
                <a:cubicBezTo>
                  <a:pt x="2344163" y="257636"/>
                  <a:pt x="2253076" y="369357"/>
                  <a:pt x="2318311" y="573080"/>
                </a:cubicBezTo>
                <a:cubicBezTo>
                  <a:pt x="2383546" y="776803"/>
                  <a:pt x="2289424" y="902495"/>
                  <a:pt x="2318311" y="1169551"/>
                </a:cubicBezTo>
                <a:cubicBezTo>
                  <a:pt x="2158024" y="1208599"/>
                  <a:pt x="1959413" y="1124849"/>
                  <a:pt x="1738733" y="1169551"/>
                </a:cubicBezTo>
                <a:cubicBezTo>
                  <a:pt x="1518053" y="1214253"/>
                  <a:pt x="1353481" y="1142965"/>
                  <a:pt x="1112789" y="1169551"/>
                </a:cubicBezTo>
                <a:cubicBezTo>
                  <a:pt x="872097" y="1196137"/>
                  <a:pt x="782048" y="1166942"/>
                  <a:pt x="602761" y="1169551"/>
                </a:cubicBezTo>
                <a:cubicBezTo>
                  <a:pt x="423474" y="1172160"/>
                  <a:pt x="202507" y="1126014"/>
                  <a:pt x="0" y="1169551"/>
                </a:cubicBezTo>
                <a:cubicBezTo>
                  <a:pt x="-58189" y="1039478"/>
                  <a:pt x="4446" y="771610"/>
                  <a:pt x="0" y="584776"/>
                </a:cubicBezTo>
                <a:cubicBezTo>
                  <a:pt x="-4446" y="397942"/>
                  <a:pt x="6354" y="140171"/>
                  <a:pt x="0" y="0"/>
                </a:cubicBezTo>
                <a:close/>
              </a:path>
            </a:pathLst>
          </a:custGeom>
          <a:noFill/>
          <a:ln w="19050" cap="flat" cmpd="sng">
            <a:solidFill>
              <a:srgbClr val="D17EFB"/>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CL" sz="1400" b="0" i="0" u="none" strike="noStrike" cap="none">
                <a:solidFill>
                  <a:srgbClr val="1F1F1F"/>
                </a:solidFill>
                <a:latin typeface="Arial"/>
                <a:ea typeface="Arial"/>
                <a:cs typeface="Arial"/>
                <a:sym typeface="Arial"/>
              </a:rPr>
              <a:t>Considerar la creatividad es importante porque permite ver las cosas de una manera nueva y diferente.</a:t>
            </a:r>
            <a:endParaRPr sz="1400" b="0" i="0" u="none" strike="noStrike" cap="none">
              <a:solidFill>
                <a:srgbClr val="000000"/>
              </a:solidFill>
              <a:latin typeface="Arial"/>
              <a:ea typeface="Arial"/>
              <a:cs typeface="Arial"/>
              <a:sym typeface="Arial"/>
            </a:endParaRPr>
          </a:p>
        </p:txBody>
      </p:sp>
      <p:pic>
        <p:nvPicPr>
          <p:cNvPr id="351" name="Google Shape;351;g2a93c58e016_0_543"/>
          <p:cNvPicPr preferRelativeResize="0"/>
          <p:nvPr/>
        </p:nvPicPr>
        <p:blipFill rotWithShape="1">
          <a:blip r:embed="rId4">
            <a:alphaModFix/>
          </a:blip>
          <a:srcRect l="24511" t="48963" r="56923" b="24890"/>
          <a:stretch/>
        </p:blipFill>
        <p:spPr>
          <a:xfrm rot="5400000">
            <a:off x="6730585" y="577989"/>
            <a:ext cx="2372100" cy="18783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0"/>
          <p:cNvSpPr/>
          <p:nvPr/>
        </p:nvSpPr>
        <p:spPr>
          <a:xfrm>
            <a:off x="285537" y="231304"/>
            <a:ext cx="8567100" cy="5760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t" anchorCtr="0">
            <a:noAutofit/>
          </a:bodyPr>
          <a:lstStyle/>
          <a:p>
            <a:pPr marL="0" marR="0" lvl="0" indent="0" algn="l" rtl="0">
              <a:lnSpc>
                <a:spcPct val="150000"/>
              </a:lnSpc>
              <a:spcBef>
                <a:spcPts val="0"/>
              </a:spcBef>
              <a:spcAft>
                <a:spcPts val="0"/>
              </a:spcAft>
              <a:buClr>
                <a:srgbClr val="000000"/>
              </a:buClr>
              <a:buSzPts val="4000"/>
              <a:buFont typeface="Arial"/>
              <a:buNone/>
            </a:pPr>
            <a:r>
              <a:rPr lang="es-CL" sz="4000" b="1" i="0" u="none" strike="noStrike" cap="none">
                <a:solidFill>
                  <a:schemeClr val="lt1"/>
                </a:solidFill>
                <a:highlight>
                  <a:srgbClr val="77C6FC"/>
                </a:highlight>
                <a:latin typeface="Comfortaa"/>
                <a:ea typeface="Comfortaa"/>
                <a:cs typeface="Comfortaa"/>
                <a:sym typeface="Comfortaa"/>
              </a:rPr>
              <a:t>TRABAJO EN CLASES /</a:t>
            </a:r>
            <a:endParaRPr sz="40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2000"/>
              <a:buFont typeface="Arial"/>
              <a:buNone/>
            </a:pPr>
            <a:r>
              <a:rPr lang="es-CL" sz="2000" b="1" i="0" u="none" strike="noStrike" cap="none">
                <a:solidFill>
                  <a:schemeClr val="lt1"/>
                </a:solidFill>
                <a:highlight>
                  <a:srgbClr val="77C6FC"/>
                </a:highlight>
                <a:latin typeface="Comfortaa"/>
                <a:ea typeface="Comfortaa"/>
                <a:cs typeface="Comfortaa"/>
                <a:sym typeface="Comfortaa"/>
              </a:rPr>
              <a:t>Bitácora de registro de actividades </a:t>
            </a:r>
            <a:endParaRPr sz="20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i="0" u="none" strike="noStrike" cap="none">
                <a:solidFill>
                  <a:schemeClr val="lt1"/>
                </a:solidFill>
                <a:latin typeface="Comfortaa"/>
                <a:ea typeface="Comfortaa"/>
                <a:cs typeface="Comfortaa"/>
                <a:sym typeface="Comfortaa"/>
              </a:rPr>
              <a:t>2</a:t>
            </a:r>
            <a:r>
              <a:rPr lang="es-CL" sz="2400" b="1">
                <a:solidFill>
                  <a:schemeClr val="lt1"/>
                </a:solidFill>
                <a:latin typeface="Comfortaa"/>
                <a:ea typeface="Comfortaa"/>
                <a:cs typeface="Comfortaa"/>
                <a:sym typeface="Comfortaa"/>
              </a:rPr>
              <a:t>.1</a:t>
            </a:r>
            <a:r>
              <a:rPr lang="es-CL" sz="2400" b="1" i="0" u="none" strike="noStrike" cap="none">
                <a:solidFill>
                  <a:schemeClr val="lt1"/>
                </a:solidFill>
                <a:latin typeface="Comfortaa"/>
                <a:ea typeface="Comfortaa"/>
                <a:cs typeface="Comfortaa"/>
                <a:sym typeface="Comfortaa"/>
              </a:rPr>
              <a:t> Categorización de ideas</a:t>
            </a:r>
            <a:endParaRPr sz="24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sz="2400" b="0" i="0" u="none" strike="noStrike" cap="none">
                <a:solidFill>
                  <a:schemeClr val="lt1"/>
                </a:solidFill>
                <a:latin typeface="Comfortaa"/>
                <a:ea typeface="Comfortaa"/>
                <a:cs typeface="Comfortaa"/>
                <a:sym typeface="Comfortaa"/>
              </a:rPr>
              <a:t> </a:t>
            </a:r>
            <a:r>
              <a:rPr lang="es-CL" sz="2000" b="0" i="0" u="none" strike="noStrike" cap="none">
                <a:solidFill>
                  <a:schemeClr val="lt1"/>
                </a:solidFill>
                <a:latin typeface="Comfortaa"/>
                <a:ea typeface="Comfortaa"/>
                <a:cs typeface="Comfortaa"/>
                <a:sym typeface="Comfortaa"/>
              </a:rPr>
              <a:t>Trabajo en clases. Grupal. 15 minutos</a:t>
            </a:r>
            <a:br>
              <a:rPr lang="es-CL" sz="2400" b="0" i="0" u="none" strike="noStrike" cap="none">
                <a:solidFill>
                  <a:schemeClr val="lt1"/>
                </a:solidFill>
                <a:latin typeface="Comfortaa"/>
                <a:ea typeface="Comfortaa"/>
                <a:cs typeface="Comfortaa"/>
                <a:sym typeface="Comfortaa"/>
              </a:rPr>
            </a:br>
            <a:br>
              <a:rPr lang="es-CL" sz="2400" b="0" i="0" u="none" strike="noStrike" cap="none">
                <a:solidFill>
                  <a:schemeClr val="lt1"/>
                </a:solidFill>
                <a:latin typeface="Comfortaa"/>
                <a:ea typeface="Comfortaa"/>
                <a:cs typeface="Comfortaa"/>
                <a:sym typeface="Comfortaa"/>
              </a:rPr>
            </a:br>
            <a:r>
              <a:rPr lang="es-CL" sz="1800" b="0" i="0" u="none" strike="noStrike" cap="none">
                <a:solidFill>
                  <a:schemeClr val="lt1"/>
                </a:solidFill>
                <a:latin typeface="Comfortaa"/>
                <a:ea typeface="Comfortaa"/>
                <a:cs typeface="Comfortaa"/>
                <a:sym typeface="Comfortaa"/>
              </a:rPr>
              <a:t>En equipos, de todas las ideas seleccionadas anteriormente, categorizar según creatividad y factibilidad.</a:t>
            </a:r>
            <a:endParaRPr/>
          </a:p>
          <a:p>
            <a:pPr marL="0" marR="0" lvl="0" indent="0" algn="l" rtl="0">
              <a:lnSpc>
                <a:spcPct val="100000"/>
              </a:lnSpc>
              <a:spcBef>
                <a:spcPts val="0"/>
              </a:spcBef>
              <a:spcAft>
                <a:spcPts val="0"/>
              </a:spcAft>
              <a:buNone/>
            </a:pP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p:txBody>
      </p:sp>
      <p:sp>
        <p:nvSpPr>
          <p:cNvPr id="358" name="Google Shape;358;p10"/>
          <p:cNvSpPr/>
          <p:nvPr/>
        </p:nvSpPr>
        <p:spPr>
          <a:xfrm>
            <a:off x="7451997" y="447310"/>
            <a:ext cx="1224155" cy="1224155"/>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9" name="Google Shape;359;p10"/>
          <p:cNvPicPr preferRelativeResize="0"/>
          <p:nvPr/>
        </p:nvPicPr>
        <p:blipFill rotWithShape="1">
          <a:blip r:embed="rId3">
            <a:alphaModFix/>
          </a:blip>
          <a:srcRect l="28406" t="43404" r="61753" b="23904"/>
          <a:stretch/>
        </p:blipFill>
        <p:spPr>
          <a:xfrm>
            <a:off x="7814162" y="592562"/>
            <a:ext cx="499826" cy="933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a93c58e016_0_594"/>
          <p:cNvSpPr txBox="1"/>
          <p:nvPr/>
        </p:nvSpPr>
        <p:spPr>
          <a:xfrm>
            <a:off x="1202400" y="702300"/>
            <a:ext cx="6739200" cy="669384"/>
          </a:xfrm>
          <a:prstGeom prst="rect">
            <a:avLst/>
          </a:prstGeom>
          <a:noFill/>
          <a:ln>
            <a:noFill/>
          </a:ln>
        </p:spPr>
        <p:txBody>
          <a:bodyPr spcFirstLastPara="1" wrap="square" lIns="68550" tIns="34275" rIns="68550" bIns="34275" anchor="t" anchorCtr="0">
            <a:spAutoFit/>
          </a:bodyPr>
          <a:lstStyle/>
          <a:p>
            <a:pPr marL="0" marR="0" lvl="0" indent="0" algn="ctr" rtl="0">
              <a:lnSpc>
                <a:spcPct val="150000"/>
              </a:lnSpc>
              <a:spcBef>
                <a:spcPts val="0"/>
              </a:spcBef>
              <a:spcAft>
                <a:spcPts val="0"/>
              </a:spcAft>
              <a:buClr>
                <a:srgbClr val="000000"/>
              </a:buClr>
              <a:buSzPts val="2600"/>
              <a:buFont typeface="Arial"/>
              <a:buNone/>
            </a:pPr>
            <a:r>
              <a:rPr lang="es-CL" sz="2600" b="0" i="0" u="none" strike="noStrike" cap="none">
                <a:solidFill>
                  <a:srgbClr val="FFFFFF"/>
                </a:solidFill>
                <a:highlight>
                  <a:srgbClr val="77C6FC"/>
                </a:highlight>
                <a:latin typeface="Comfortaa"/>
                <a:ea typeface="Comfortaa"/>
                <a:cs typeface="Comfortaa"/>
                <a:sym typeface="Comfortaa"/>
              </a:rPr>
              <a:t>Actividad 2b. Categorización de ideas</a:t>
            </a:r>
            <a:endParaRPr sz="1200" b="0" i="0" u="none" strike="noStrike" cap="none">
              <a:solidFill>
                <a:srgbClr val="000000"/>
              </a:solidFill>
              <a:latin typeface="Comfortaa"/>
              <a:ea typeface="Comfortaa"/>
              <a:cs typeface="Comfortaa"/>
              <a:sym typeface="Comfortaa"/>
            </a:endParaRPr>
          </a:p>
        </p:txBody>
      </p:sp>
      <p:grpSp>
        <p:nvGrpSpPr>
          <p:cNvPr id="366" name="Google Shape;366;g2a93c58e016_0_594"/>
          <p:cNvGrpSpPr/>
          <p:nvPr/>
        </p:nvGrpSpPr>
        <p:grpSpPr>
          <a:xfrm>
            <a:off x="158050" y="4954399"/>
            <a:ext cx="1804838" cy="1814312"/>
            <a:chOff x="7098912" y="1969392"/>
            <a:chExt cx="359651" cy="361561"/>
          </a:xfrm>
        </p:grpSpPr>
        <p:sp>
          <p:nvSpPr>
            <p:cNvPr id="367" name="Google Shape;367;g2a93c58e016_0_594"/>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g2a93c58e016_0_594"/>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g2a93c58e016_0_594"/>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g2a93c58e016_0_594"/>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g2a93c58e016_0_594"/>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g2a93c58e016_0_594"/>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g2a93c58e016_0_594"/>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g2a93c58e016_0_594"/>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g2a93c58e016_0_594"/>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g2a93c58e016_0_594"/>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g2a93c58e016_0_594"/>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g2a93c58e016_0_594"/>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g2a93c58e016_0_594"/>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80" name="Google Shape;380;g2a93c58e016_0_594"/>
          <p:cNvCxnSpPr/>
          <p:nvPr/>
        </p:nvCxnSpPr>
        <p:spPr>
          <a:xfrm>
            <a:off x="288192" y="351158"/>
            <a:ext cx="5892600" cy="0"/>
          </a:xfrm>
          <a:prstGeom prst="straightConnector1">
            <a:avLst/>
          </a:prstGeom>
          <a:noFill/>
          <a:ln w="28575" cap="flat" cmpd="sng">
            <a:solidFill>
              <a:srgbClr val="77C6FC"/>
            </a:solidFill>
            <a:prstDash val="dash"/>
            <a:miter lim="800000"/>
            <a:headEnd type="none" w="sm" len="sm"/>
            <a:tailEnd type="none" w="sm" len="sm"/>
          </a:ln>
        </p:spPr>
      </p:cxnSp>
      <p:cxnSp>
        <p:nvCxnSpPr>
          <p:cNvPr id="381" name="Google Shape;381;g2a93c58e016_0_594"/>
          <p:cNvCxnSpPr/>
          <p:nvPr/>
        </p:nvCxnSpPr>
        <p:spPr>
          <a:xfrm>
            <a:off x="4368642" y="2034380"/>
            <a:ext cx="0" cy="3905573"/>
          </a:xfrm>
          <a:prstGeom prst="straightConnector1">
            <a:avLst/>
          </a:prstGeom>
          <a:noFill/>
          <a:ln w="44450" cap="flat" cmpd="sng">
            <a:solidFill>
              <a:srgbClr val="181818"/>
            </a:solidFill>
            <a:prstDash val="lgDash"/>
            <a:round/>
            <a:headEnd type="triangle" w="med" len="med"/>
            <a:tailEnd type="triangle" w="med" len="med"/>
          </a:ln>
        </p:spPr>
      </p:cxnSp>
      <p:cxnSp>
        <p:nvCxnSpPr>
          <p:cNvPr id="382" name="Google Shape;382;g2a93c58e016_0_594"/>
          <p:cNvCxnSpPr/>
          <p:nvPr/>
        </p:nvCxnSpPr>
        <p:spPr>
          <a:xfrm>
            <a:off x="1361971" y="3696573"/>
            <a:ext cx="5788617" cy="0"/>
          </a:xfrm>
          <a:prstGeom prst="straightConnector1">
            <a:avLst/>
          </a:prstGeom>
          <a:noFill/>
          <a:ln w="44450" cap="flat" cmpd="sng">
            <a:solidFill>
              <a:srgbClr val="181818"/>
            </a:solidFill>
            <a:prstDash val="lgDash"/>
            <a:round/>
            <a:headEnd type="triangle" w="med" len="med"/>
            <a:tailEnd type="triangle" w="med" len="med"/>
          </a:ln>
        </p:spPr>
      </p:cxnSp>
      <p:sp>
        <p:nvSpPr>
          <p:cNvPr id="383" name="Google Shape;383;g2a93c58e016_0_594"/>
          <p:cNvSpPr txBox="1"/>
          <p:nvPr/>
        </p:nvSpPr>
        <p:spPr>
          <a:xfrm>
            <a:off x="3968706" y="1650633"/>
            <a:ext cx="16722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1400" b="0" i="0" u="none" strike="noStrike" cap="none">
                <a:solidFill>
                  <a:srgbClr val="3B3B3B"/>
                </a:solidFill>
                <a:latin typeface="Comfortaa"/>
                <a:ea typeface="Comfortaa"/>
                <a:cs typeface="Comfortaa"/>
                <a:sym typeface="Comfortaa"/>
              </a:rPr>
              <a:t>+ Factibilidad</a:t>
            </a:r>
            <a:endParaRPr sz="1400" b="0" i="0" u="none" strike="noStrike" cap="none">
              <a:solidFill>
                <a:srgbClr val="000000"/>
              </a:solidFill>
              <a:latin typeface="Arial"/>
              <a:ea typeface="Arial"/>
              <a:cs typeface="Arial"/>
              <a:sym typeface="Arial"/>
            </a:endParaRPr>
          </a:p>
        </p:txBody>
      </p:sp>
      <p:sp>
        <p:nvSpPr>
          <p:cNvPr id="384" name="Google Shape;384;g2a93c58e016_0_594"/>
          <p:cNvSpPr txBox="1"/>
          <p:nvPr/>
        </p:nvSpPr>
        <p:spPr>
          <a:xfrm>
            <a:off x="7283949" y="3542684"/>
            <a:ext cx="16722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1400" b="0" i="0" u="none" strike="noStrike" cap="none">
                <a:solidFill>
                  <a:srgbClr val="3B3B3B"/>
                </a:solidFill>
                <a:latin typeface="Comfortaa"/>
                <a:ea typeface="Comfortaa"/>
                <a:cs typeface="Comfortaa"/>
                <a:sym typeface="Comfortaa"/>
              </a:rPr>
              <a:t>+ Creatividad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1"/>
          <p:cNvSpPr txBox="1">
            <a:spLocks noGrp="1"/>
          </p:cNvSpPr>
          <p:nvPr>
            <p:ph type="title" idx="4294967295"/>
          </p:nvPr>
        </p:nvSpPr>
        <p:spPr>
          <a:xfrm>
            <a:off x="138158" y="538445"/>
            <a:ext cx="7383600" cy="573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C582F4"/>
              </a:buClr>
              <a:buSzPts val="3600"/>
              <a:buFont typeface="Barlow"/>
              <a:buNone/>
            </a:pPr>
            <a:r>
              <a:rPr lang="es-CL" sz="2000">
                <a:latin typeface="Comfortaa"/>
                <a:ea typeface="Comfortaa"/>
                <a:cs typeface="Comfortaa"/>
                <a:sym typeface="Comfortaa"/>
              </a:rPr>
              <a:t>2.2 ELECCIÓN DE LA IDEA FINAL</a:t>
            </a:r>
            <a:endParaRPr sz="2000">
              <a:latin typeface="Comfortaa"/>
              <a:ea typeface="Comfortaa"/>
              <a:cs typeface="Comfortaa"/>
              <a:sym typeface="Comfortaa"/>
            </a:endParaRPr>
          </a:p>
        </p:txBody>
      </p:sp>
      <p:sp>
        <p:nvSpPr>
          <p:cNvPr id="391" name="Google Shape;391;p11"/>
          <p:cNvSpPr/>
          <p:nvPr/>
        </p:nvSpPr>
        <p:spPr>
          <a:xfrm>
            <a:off x="197250" y="1562100"/>
            <a:ext cx="8749500" cy="40797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CL">
                <a:solidFill>
                  <a:srgbClr val="666666"/>
                </a:solidFill>
                <a:latin typeface="Comfortaa"/>
                <a:ea typeface="Comfortaa"/>
                <a:cs typeface="Comfortaa"/>
                <a:sym typeface="Comfortaa"/>
              </a:rPr>
              <a:t>Descripción de la idea elegida</a:t>
            </a:r>
            <a:endParaRPr>
              <a:solidFill>
                <a:srgbClr val="666666"/>
              </a:solidFill>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2"/>
          <p:cNvSpPr/>
          <p:nvPr/>
        </p:nvSpPr>
        <p:spPr>
          <a:xfrm>
            <a:off x="144300" y="2139900"/>
            <a:ext cx="8855400" cy="2578200"/>
          </a:xfrm>
          <a:prstGeom prst="roundRect">
            <a:avLst>
              <a:gd name="adj" fmla="val 16667"/>
            </a:avLst>
          </a:prstGeom>
          <a:solidFill>
            <a:srgbClr val="C582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Condensed"/>
              <a:ea typeface="Barlow Condensed"/>
              <a:cs typeface="Barlow Condensed"/>
              <a:sym typeface="Barlow Condensed"/>
            </a:endParaRPr>
          </a:p>
        </p:txBody>
      </p:sp>
      <p:sp>
        <p:nvSpPr>
          <p:cNvPr id="398" name="Google Shape;398;p12"/>
          <p:cNvSpPr txBox="1">
            <a:spLocks noGrp="1"/>
          </p:cNvSpPr>
          <p:nvPr>
            <p:ph type="subTitle" idx="4294967295"/>
          </p:nvPr>
        </p:nvSpPr>
        <p:spPr>
          <a:xfrm>
            <a:off x="444505" y="2637812"/>
            <a:ext cx="8136900" cy="1975522"/>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chemeClr val="lt1"/>
              </a:buClr>
              <a:buSzPts val="1800"/>
              <a:buFont typeface="Arial"/>
              <a:buNone/>
            </a:pPr>
            <a:r>
              <a:rPr lang="es-CL" sz="3200" b="0" i="0" u="none" strike="noStrike" cap="none">
                <a:solidFill>
                  <a:schemeClr val="lt1"/>
                </a:solidFill>
                <a:highlight>
                  <a:srgbClr val="C582F4"/>
                </a:highlight>
                <a:latin typeface="Comfortaa"/>
                <a:ea typeface="Comfortaa"/>
                <a:cs typeface="Comfortaa"/>
                <a:sym typeface="Comfortaa"/>
              </a:rPr>
              <a:t>¿Cómo considero que fue mi aporte al equipo para generar ideas…?</a:t>
            </a:r>
            <a:endParaRPr/>
          </a:p>
        </p:txBody>
      </p:sp>
      <p:grpSp>
        <p:nvGrpSpPr>
          <p:cNvPr id="399" name="Google Shape;399;p12"/>
          <p:cNvGrpSpPr/>
          <p:nvPr/>
        </p:nvGrpSpPr>
        <p:grpSpPr>
          <a:xfrm>
            <a:off x="8426512" y="4056579"/>
            <a:ext cx="413560" cy="543799"/>
            <a:chOff x="-52074300" y="1911950"/>
            <a:chExt cx="242600" cy="319000"/>
          </a:xfrm>
        </p:grpSpPr>
        <p:sp>
          <p:nvSpPr>
            <p:cNvPr id="400" name="Google Shape;400;p12"/>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p12"/>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2" name="Google Shape;402;p12"/>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3" name="Google Shape;403;p12"/>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04" name="Google Shape;404;p12"/>
          <p:cNvGrpSpPr/>
          <p:nvPr/>
        </p:nvGrpSpPr>
        <p:grpSpPr>
          <a:xfrm>
            <a:off x="4903681" y="4066904"/>
            <a:ext cx="545163" cy="539793"/>
            <a:chOff x="-55229525" y="2688550"/>
            <a:chExt cx="319800" cy="316650"/>
          </a:xfrm>
        </p:grpSpPr>
        <p:sp>
          <p:nvSpPr>
            <p:cNvPr id="405" name="Google Shape;405;p12"/>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6" name="Google Shape;406;p12"/>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7" name="Google Shape;407;p12"/>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8" name="Google Shape;408;p12"/>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09" name="Google Shape;409;p12"/>
          <p:cNvGrpSpPr/>
          <p:nvPr/>
        </p:nvGrpSpPr>
        <p:grpSpPr>
          <a:xfrm>
            <a:off x="6035443" y="4057892"/>
            <a:ext cx="543842" cy="542478"/>
            <a:chOff x="-53299850" y="2294725"/>
            <a:chExt cx="319025" cy="318225"/>
          </a:xfrm>
        </p:grpSpPr>
        <p:sp>
          <p:nvSpPr>
            <p:cNvPr id="410" name="Google Shape;410;p12"/>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1" name="Google Shape;411;p12"/>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412" name="Google Shape;412;p12"/>
          <p:cNvGrpSpPr/>
          <p:nvPr/>
        </p:nvGrpSpPr>
        <p:grpSpPr>
          <a:xfrm>
            <a:off x="7226222" y="4059259"/>
            <a:ext cx="510259" cy="541114"/>
            <a:chOff x="-52505925" y="2295525"/>
            <a:chExt cx="299325" cy="317425"/>
          </a:xfrm>
        </p:grpSpPr>
        <p:sp>
          <p:nvSpPr>
            <p:cNvPr id="413" name="Google Shape;413;p12"/>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4" name="Google Shape;414;p12"/>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5" name="Google Shape;415;p12"/>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6" name="Google Shape;416;p12"/>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417" name="Google Shape;417;p12"/>
          <p:cNvCxnSpPr/>
          <p:nvPr/>
        </p:nvCxnSpPr>
        <p:spPr>
          <a:xfrm>
            <a:off x="444505" y="1961017"/>
            <a:ext cx="5892600" cy="0"/>
          </a:xfrm>
          <a:prstGeom prst="straightConnector1">
            <a:avLst/>
          </a:prstGeom>
          <a:noFill/>
          <a:ln w="28575" cap="flat" cmpd="sng">
            <a:solidFill>
              <a:srgbClr val="77C6FC"/>
            </a:solidFill>
            <a:prstDash val="dash"/>
            <a:miter lim="800000"/>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2a9f74e2c68_0_142"/>
          <p:cNvSpPr/>
          <p:nvPr/>
        </p:nvSpPr>
        <p:spPr>
          <a:xfrm>
            <a:off x="237900" y="393950"/>
            <a:ext cx="8668200" cy="55134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0"/>
              <a:buFont typeface="Arial"/>
              <a:buNone/>
            </a:pPr>
            <a:r>
              <a:rPr lang="es-CL" sz="10000" b="1" i="0" u="none" strike="noStrike" cap="none">
                <a:solidFill>
                  <a:schemeClr val="lt1"/>
                </a:solidFill>
                <a:latin typeface="Comfortaa"/>
                <a:ea typeface="Comfortaa"/>
                <a:cs typeface="Comfortaa"/>
                <a:sym typeface="Comfortaa"/>
              </a:rPr>
              <a:t>SEMANA 7</a:t>
            </a:r>
            <a:endParaRPr sz="10000" b="0" i="0" u="none" strike="noStrike" cap="none">
              <a:solidFill>
                <a:schemeClr val="lt1"/>
              </a:solidFill>
              <a:latin typeface="Comfortaa"/>
              <a:ea typeface="Comfortaa"/>
              <a:cs typeface="Comfortaa"/>
              <a:sym typeface="Comfortaa"/>
            </a:endParaRPr>
          </a:p>
        </p:txBody>
      </p:sp>
      <p:sp>
        <p:nvSpPr>
          <p:cNvPr id="424" name="Google Shape;424;g2a9f74e2c68_0_142"/>
          <p:cNvSpPr txBox="1"/>
          <p:nvPr/>
        </p:nvSpPr>
        <p:spPr>
          <a:xfrm>
            <a:off x="1452093" y="4231368"/>
            <a:ext cx="623981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L" sz="2800" b="0" i="0" u="none" strike="noStrike" cap="none">
                <a:solidFill>
                  <a:schemeClr val="lt1"/>
                </a:solidFill>
                <a:latin typeface="Comfortaa"/>
                <a:ea typeface="Comfortaa"/>
                <a:cs typeface="Comfortaa"/>
                <a:sym typeface="Comfortaa"/>
              </a:rPr>
              <a:t>Lienzo de propuesta de valor</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g2bb3ccbb74e_0_24"/>
          <p:cNvPicPr preferRelativeResize="0"/>
          <p:nvPr/>
        </p:nvPicPr>
        <p:blipFill rotWithShape="1">
          <a:blip r:embed="rId3">
            <a:alphaModFix/>
          </a:blip>
          <a:srcRect l="19119" t="27925" r="20182" b="6180"/>
          <a:stretch/>
        </p:blipFill>
        <p:spPr>
          <a:xfrm>
            <a:off x="0" y="634032"/>
            <a:ext cx="9144001" cy="5580918"/>
          </a:xfrm>
          <a:prstGeom prst="rect">
            <a:avLst/>
          </a:prstGeom>
          <a:noFill/>
          <a:ln>
            <a:noFill/>
          </a:ln>
        </p:spPr>
      </p:pic>
      <p:sp>
        <p:nvSpPr>
          <p:cNvPr id="431" name="Google Shape;431;g2bb3ccbb74e_0_24"/>
          <p:cNvSpPr/>
          <p:nvPr/>
        </p:nvSpPr>
        <p:spPr>
          <a:xfrm>
            <a:off x="1824650" y="3528250"/>
            <a:ext cx="5245500" cy="18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Condensed"/>
              <a:ea typeface="Barlow Condensed"/>
              <a:cs typeface="Barlow Condensed"/>
              <a:sym typeface="Barlow Condensed"/>
            </a:endParaRPr>
          </a:p>
        </p:txBody>
      </p:sp>
      <p:sp>
        <p:nvSpPr>
          <p:cNvPr id="432" name="Google Shape;432;g2bb3ccbb74e_0_24"/>
          <p:cNvSpPr txBox="1"/>
          <p:nvPr/>
        </p:nvSpPr>
        <p:spPr>
          <a:xfrm>
            <a:off x="1872875" y="3439600"/>
            <a:ext cx="5398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L" sz="1400" b="1" i="0" u="none" strike="noStrike" cap="none">
                <a:solidFill>
                  <a:srgbClr val="C582F4"/>
                </a:solidFill>
                <a:latin typeface="Arvo"/>
                <a:ea typeface="Arvo"/>
                <a:cs typeface="Arvo"/>
                <a:sym typeface="Arvo"/>
              </a:rPr>
              <a:t>EA3 Crea un modelo de negocio innovador</a:t>
            </a:r>
            <a:endParaRPr sz="1400" b="1" i="0" u="none" strike="noStrike" cap="none">
              <a:solidFill>
                <a:srgbClr val="C582F4"/>
              </a:solidFill>
              <a:latin typeface="Arvo"/>
              <a:ea typeface="Arvo"/>
              <a:cs typeface="Arvo"/>
              <a:sym typeface="Arvo"/>
            </a:endParaRPr>
          </a:p>
        </p:txBody>
      </p:sp>
      <p:sp>
        <p:nvSpPr>
          <p:cNvPr id="433" name="Google Shape;433;g2bb3ccbb74e_0_24"/>
          <p:cNvSpPr txBox="1"/>
          <p:nvPr/>
        </p:nvSpPr>
        <p:spPr>
          <a:xfrm>
            <a:off x="125" y="6283625"/>
            <a:ext cx="9144000" cy="623400"/>
          </a:xfrm>
          <a:prstGeom prst="rect">
            <a:avLst/>
          </a:prstGeom>
          <a:solidFill>
            <a:srgbClr val="FFFFFF"/>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s-CL" sz="1200" i="1">
                <a:solidFill>
                  <a:srgbClr val="666666"/>
                </a:solidFill>
                <a:latin typeface="Comfortaa"/>
                <a:ea typeface="Comfortaa"/>
                <a:cs typeface="Comfortaa"/>
                <a:sym typeface="Comfortaa"/>
              </a:rPr>
              <a:t>* La suma de las tres evaluaciones parciales es un 60% , el examen transversal tiene una ponderación de 40%.</a:t>
            </a:r>
            <a:endParaRPr sz="1200">
              <a:solidFill>
                <a:srgbClr val="666666"/>
              </a:solidFill>
              <a:latin typeface="Comfortaa"/>
              <a:ea typeface="Comfortaa"/>
              <a:cs typeface="Comfortaa"/>
              <a:sym typeface="Comfortaa"/>
            </a:endParaRPr>
          </a:p>
          <a:p>
            <a:pPr marL="0" marR="0" lvl="0" indent="0" algn="l" rtl="0">
              <a:spcBef>
                <a:spcPts val="0"/>
              </a:spcBef>
              <a:spcAft>
                <a:spcPts val="0"/>
              </a:spcAft>
              <a:buNone/>
            </a:pPr>
            <a:r>
              <a:rPr lang="es-CL" sz="1200" i="1">
                <a:solidFill>
                  <a:srgbClr val="666666"/>
                </a:solidFill>
                <a:latin typeface="Comfortaa"/>
                <a:ea typeface="Comfortaa"/>
                <a:cs typeface="Comfortaa"/>
                <a:sym typeface="Comfortaa"/>
              </a:rPr>
              <a:t>*Cada evaluación requiere de un 60% de logro para alcanzar la nota 4.0.</a:t>
            </a:r>
            <a:endParaRPr sz="1200" i="1">
              <a:solidFill>
                <a:srgbClr val="666666"/>
              </a:solidFill>
              <a:latin typeface="Comfortaa"/>
              <a:ea typeface="Comfortaa"/>
              <a:cs typeface="Comfortaa"/>
              <a:sym typeface="Comfortaa"/>
            </a:endParaRPr>
          </a:p>
          <a:p>
            <a:pPr marL="0" marR="0" lvl="0" indent="0" algn="l" rtl="0">
              <a:spcBef>
                <a:spcPts val="0"/>
              </a:spcBef>
              <a:spcAft>
                <a:spcPts val="0"/>
              </a:spcAft>
              <a:buNone/>
            </a:pPr>
            <a:endParaRPr sz="1200" i="1">
              <a:solidFill>
                <a:srgbClr val="666666"/>
              </a:solidFill>
              <a:latin typeface="Comfortaa"/>
              <a:ea typeface="Comfortaa"/>
              <a:cs typeface="Comfortaa"/>
              <a:sym typeface="Comfortaa"/>
            </a:endParaRPr>
          </a:p>
        </p:txBody>
      </p:sp>
      <p:sp>
        <p:nvSpPr>
          <p:cNvPr id="434" name="Google Shape;434;g2bb3ccbb74e_0_24"/>
          <p:cNvSpPr txBox="1"/>
          <p:nvPr/>
        </p:nvSpPr>
        <p:spPr>
          <a:xfrm>
            <a:off x="-25450" y="25650"/>
            <a:ext cx="8793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L" sz="2400" b="1">
                <a:solidFill>
                  <a:srgbClr val="666666"/>
                </a:solidFill>
                <a:latin typeface="Arvo"/>
                <a:ea typeface="Arvo"/>
                <a:cs typeface="Arvo"/>
                <a:sym typeface="Arvo"/>
              </a:rPr>
              <a:t>Ruta de contenidos:</a:t>
            </a:r>
            <a:endParaRPr sz="2400" b="1">
              <a:solidFill>
                <a:srgbClr val="666666"/>
              </a:solidFill>
              <a:latin typeface="Arvo"/>
              <a:ea typeface="Arvo"/>
              <a:cs typeface="Arvo"/>
              <a:sym typeface="Arvo"/>
            </a:endParaRPr>
          </a:p>
        </p:txBody>
      </p:sp>
      <p:sp>
        <p:nvSpPr>
          <p:cNvPr id="435" name="Google Shape;435;g2bb3ccbb74e_0_24"/>
          <p:cNvSpPr txBox="1"/>
          <p:nvPr/>
        </p:nvSpPr>
        <p:spPr>
          <a:xfrm>
            <a:off x="125" y="609600"/>
            <a:ext cx="9144000" cy="400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highlight>
                  <a:srgbClr val="FFFFFF"/>
                </a:highlight>
                <a:latin typeface="Arvo"/>
                <a:ea typeface="Arvo"/>
                <a:cs typeface="Arvo"/>
                <a:sym typeface="Arvo"/>
              </a:rPr>
              <a:t>EA1 Identifica oportunidades en el entorno</a:t>
            </a:r>
            <a:endParaRPr b="1">
              <a:solidFill>
                <a:srgbClr val="C582F4"/>
              </a:solidFill>
              <a:highlight>
                <a:srgbClr val="FFFFFF"/>
              </a:highlight>
              <a:latin typeface="Arvo"/>
              <a:ea typeface="Arvo"/>
              <a:cs typeface="Arvo"/>
              <a:sym typeface="Arvo"/>
            </a:endParaRPr>
          </a:p>
        </p:txBody>
      </p:sp>
      <p:sp>
        <p:nvSpPr>
          <p:cNvPr id="436" name="Google Shape;436;g2bb3ccbb74e_0_24"/>
          <p:cNvSpPr txBox="1"/>
          <p:nvPr/>
        </p:nvSpPr>
        <p:spPr>
          <a:xfrm>
            <a:off x="1748450" y="4774150"/>
            <a:ext cx="600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highlight>
                  <a:srgbClr val="FFFFFF"/>
                </a:highlight>
                <a:latin typeface="Arvo"/>
                <a:ea typeface="Arvo"/>
                <a:cs typeface="Arvo"/>
                <a:sym typeface="Arvo"/>
              </a:rPr>
              <a:t>ET Elabora pitch Deck para atraer inversionistas</a:t>
            </a:r>
            <a:endParaRPr b="1">
              <a:solidFill>
                <a:srgbClr val="C582F4"/>
              </a:solidFill>
              <a:highlight>
                <a:srgbClr val="FFFFFF"/>
              </a:highlight>
              <a:latin typeface="Arvo"/>
              <a:ea typeface="Arvo"/>
              <a:cs typeface="Arvo"/>
              <a:sym typeface="Arvo"/>
            </a:endParaRPr>
          </a:p>
        </p:txBody>
      </p:sp>
      <p:sp>
        <p:nvSpPr>
          <p:cNvPr id="437" name="Google Shape;437;g2bb3ccbb74e_0_24"/>
          <p:cNvSpPr txBox="1"/>
          <p:nvPr/>
        </p:nvSpPr>
        <p:spPr>
          <a:xfrm>
            <a:off x="1567350" y="1613050"/>
            <a:ext cx="11151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Conceptos iniciales</a:t>
            </a:r>
            <a:endParaRPr sz="1100" b="1">
              <a:latin typeface="Arvo"/>
              <a:ea typeface="Arvo"/>
              <a:cs typeface="Arvo"/>
              <a:sym typeface="Arvo"/>
            </a:endParaRPr>
          </a:p>
        </p:txBody>
      </p:sp>
      <p:sp>
        <p:nvSpPr>
          <p:cNvPr id="438" name="Google Shape;438;g2bb3ccbb74e_0_24"/>
          <p:cNvSpPr txBox="1"/>
          <p:nvPr/>
        </p:nvSpPr>
        <p:spPr>
          <a:xfrm>
            <a:off x="3167550"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Búsqueda de oportunidades</a:t>
            </a:r>
            <a:endParaRPr sz="1100" b="1">
              <a:latin typeface="Arvo"/>
              <a:ea typeface="Arvo"/>
              <a:cs typeface="Arvo"/>
              <a:sym typeface="Arvo"/>
            </a:endParaRPr>
          </a:p>
        </p:txBody>
      </p:sp>
      <p:sp>
        <p:nvSpPr>
          <p:cNvPr id="439" name="Google Shape;439;g2bb3ccbb74e_0_24"/>
          <p:cNvSpPr txBox="1"/>
          <p:nvPr/>
        </p:nvSpPr>
        <p:spPr>
          <a:xfrm>
            <a:off x="4920150"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Identificación de usuarios</a:t>
            </a:r>
            <a:endParaRPr sz="1100" b="1">
              <a:latin typeface="Arvo"/>
              <a:ea typeface="Arvo"/>
              <a:cs typeface="Arvo"/>
              <a:sym typeface="Arvo"/>
            </a:endParaRPr>
          </a:p>
        </p:txBody>
      </p:sp>
      <p:sp>
        <p:nvSpPr>
          <p:cNvPr id="440" name="Google Shape;440;g2bb3ccbb74e_0_24"/>
          <p:cNvSpPr txBox="1"/>
          <p:nvPr/>
        </p:nvSpPr>
        <p:spPr>
          <a:xfrm>
            <a:off x="6459975"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Evaluar oportunidades</a:t>
            </a:r>
            <a:endParaRPr sz="1100" b="1">
              <a:latin typeface="Arvo"/>
              <a:ea typeface="Arvo"/>
              <a:cs typeface="Arvo"/>
              <a:sym typeface="Arvo"/>
            </a:endParaRPr>
          </a:p>
        </p:txBody>
      </p:sp>
      <p:sp>
        <p:nvSpPr>
          <p:cNvPr id="441" name="Google Shape;441;g2bb3ccbb74e_0_24"/>
          <p:cNvSpPr txBox="1"/>
          <p:nvPr/>
        </p:nvSpPr>
        <p:spPr>
          <a:xfrm>
            <a:off x="6612375" y="3137050"/>
            <a:ext cx="13818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Ideación</a:t>
            </a:r>
            <a:endParaRPr sz="1100" b="1">
              <a:latin typeface="Arvo"/>
              <a:ea typeface="Arvo"/>
              <a:cs typeface="Arvo"/>
              <a:sym typeface="Arvo"/>
            </a:endParaRPr>
          </a:p>
        </p:txBody>
      </p:sp>
      <p:sp>
        <p:nvSpPr>
          <p:cNvPr id="442" name="Google Shape;442;g2bb3ccbb74e_0_24"/>
          <p:cNvSpPr/>
          <p:nvPr/>
        </p:nvSpPr>
        <p:spPr>
          <a:xfrm>
            <a:off x="2901450" y="2166275"/>
            <a:ext cx="3854100" cy="18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Condensed"/>
              <a:ea typeface="Barlow Condensed"/>
              <a:cs typeface="Barlow Condensed"/>
              <a:sym typeface="Barlow Condensed"/>
            </a:endParaRPr>
          </a:p>
        </p:txBody>
      </p:sp>
      <p:sp>
        <p:nvSpPr>
          <p:cNvPr id="443" name="Google Shape;443;g2bb3ccbb74e_0_24"/>
          <p:cNvSpPr txBox="1"/>
          <p:nvPr/>
        </p:nvSpPr>
        <p:spPr>
          <a:xfrm>
            <a:off x="1567475" y="2059475"/>
            <a:ext cx="600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latin typeface="Arvo"/>
                <a:ea typeface="Arvo"/>
                <a:cs typeface="Arvo"/>
                <a:sym typeface="Arvo"/>
              </a:rPr>
              <a:t>EA2 Propone solución innovadora  según especialidad</a:t>
            </a:r>
            <a:endParaRPr b="1">
              <a:solidFill>
                <a:srgbClr val="C582F4"/>
              </a:solidFill>
              <a:latin typeface="Arvo"/>
              <a:ea typeface="Arvo"/>
              <a:cs typeface="Arvo"/>
              <a:sym typeface="Arvo"/>
            </a:endParaRPr>
          </a:p>
        </p:txBody>
      </p:sp>
      <p:sp>
        <p:nvSpPr>
          <p:cNvPr id="444" name="Google Shape;444;g2bb3ccbb74e_0_24"/>
          <p:cNvSpPr txBox="1"/>
          <p:nvPr/>
        </p:nvSpPr>
        <p:spPr>
          <a:xfrm>
            <a:off x="5012175" y="2912763"/>
            <a:ext cx="1381800" cy="692467"/>
          </a:xfrm>
          <a:prstGeom prst="rect">
            <a:avLst/>
          </a:prstGeom>
          <a:noFill/>
          <a:ln>
            <a:noFill/>
          </a:ln>
        </p:spPr>
        <p:txBody>
          <a:bodyPr spcFirstLastPara="1" wrap="square" lIns="91425" tIns="91425" rIns="91425" bIns="91425" anchor="t" anchorCtr="0">
            <a:spAutoFit/>
          </a:bodyPr>
          <a:lstStyle/>
          <a:p>
            <a:pPr algn="ctr">
              <a:lnSpc>
                <a:spcPct val="150000"/>
              </a:lnSpc>
            </a:pPr>
            <a:r>
              <a:rPr lang="es-CL" sz="1100" b="1" dirty="0">
                <a:solidFill>
                  <a:srgbClr val="FFFFFF"/>
                </a:solidFill>
                <a:latin typeface="Arvo"/>
              </a:rPr>
              <a:t>Propuesta </a:t>
            </a:r>
            <a:endParaRPr lang="es-ES" dirty="0"/>
          </a:p>
          <a:p>
            <a:pPr algn="ctr">
              <a:lnSpc>
                <a:spcPct val="150000"/>
              </a:lnSpc>
            </a:pPr>
            <a:r>
              <a:rPr lang="es-CL" sz="1100" b="1" dirty="0">
                <a:solidFill>
                  <a:srgbClr val="FFFFFF"/>
                </a:solidFill>
                <a:latin typeface="Arvo"/>
                <a:ea typeface="Arvo"/>
                <a:cs typeface="Arvo"/>
              </a:rPr>
              <a:t>de valor</a:t>
            </a:r>
            <a:endParaRPr lang="es-CL"/>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2a9f74e2c68_0_249"/>
          <p:cNvSpPr txBox="1"/>
          <p:nvPr/>
        </p:nvSpPr>
        <p:spPr>
          <a:xfrm>
            <a:off x="237900" y="2105325"/>
            <a:ext cx="8668200" cy="1708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s-CL" sz="2200" b="1" i="0" u="none" strike="noStrike" cap="none">
                <a:solidFill>
                  <a:srgbClr val="C582F4"/>
                </a:solidFill>
                <a:latin typeface="Comfortaa"/>
                <a:ea typeface="Comfortaa"/>
                <a:cs typeface="Comfortaa"/>
                <a:sym typeface="Comfortaa"/>
              </a:rPr>
              <a:t>OBJETIVO DE LA CLASE 7 </a:t>
            </a:r>
            <a:endParaRPr sz="2200" b="1" i="0" u="none" strike="noStrike" cap="none">
              <a:solidFill>
                <a:srgbClr val="000000"/>
              </a:solidFill>
              <a:latin typeface="Comfortaa"/>
              <a:ea typeface="Comfortaa"/>
              <a:cs typeface="Comfortaa"/>
              <a:sym typeface="Comfortaa"/>
            </a:endParaRPr>
          </a:p>
          <a:p>
            <a:pPr marL="0" marR="0" lvl="0" indent="0" algn="l" rtl="0">
              <a:lnSpc>
                <a:spcPct val="150000"/>
              </a:lnSpc>
              <a:spcBef>
                <a:spcPts val="0"/>
              </a:spcBef>
              <a:spcAft>
                <a:spcPts val="0"/>
              </a:spcAft>
              <a:buNone/>
            </a:pPr>
            <a:r>
              <a:rPr lang="es-CL" sz="1800" b="0" i="0" u="none" strike="noStrike" cap="none">
                <a:solidFill>
                  <a:srgbClr val="3B3B3B"/>
                </a:solidFill>
                <a:latin typeface="Comfortaa"/>
                <a:ea typeface="Comfortaa"/>
                <a:cs typeface="Comfortaa"/>
                <a:sym typeface="Comfortaa"/>
              </a:rPr>
              <a:t>Comprender las necesidades y deseos de los clientes objetivo para desarrollar una propuesta de valor que sea relevante, diferenciada y valorada.</a:t>
            </a:r>
            <a:endParaRPr sz="1800" b="0" i="0" u="none" strike="noStrike" cap="none">
              <a:solidFill>
                <a:srgbClr val="3B3B3B"/>
              </a:solidFill>
              <a:latin typeface="Comfortaa"/>
              <a:ea typeface="Comfortaa"/>
              <a:cs typeface="Comfortaa"/>
              <a:sym typeface="Comfortaa"/>
            </a:endParaRPr>
          </a:p>
        </p:txBody>
      </p:sp>
      <p:sp>
        <p:nvSpPr>
          <p:cNvPr id="451" name="Google Shape;451;g2a9f74e2c68_0_249"/>
          <p:cNvSpPr/>
          <p:nvPr/>
        </p:nvSpPr>
        <p:spPr>
          <a:xfrm>
            <a:off x="237900" y="165349"/>
            <a:ext cx="8668200" cy="1482783"/>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s-CL" sz="3000" b="1" i="0" u="none" strike="noStrike" cap="none">
                <a:solidFill>
                  <a:schemeClr val="lt1"/>
                </a:solidFill>
                <a:latin typeface="Comfortaa"/>
                <a:ea typeface="Comfortaa"/>
                <a:cs typeface="Comfortaa"/>
                <a:sym typeface="Comfortaa"/>
              </a:rPr>
              <a:t>SEMANA 7</a:t>
            </a:r>
            <a:endParaRPr sz="30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sz="2200" b="1" i="0" u="none" strike="noStrike" cap="none">
                <a:solidFill>
                  <a:schemeClr val="lt1"/>
                </a:solidFill>
                <a:latin typeface="Comfortaa"/>
                <a:ea typeface="Comfortaa"/>
                <a:cs typeface="Comfortaa"/>
                <a:sym typeface="Comfortaa"/>
              </a:rPr>
              <a:t>EA2</a:t>
            </a:r>
            <a:r>
              <a:rPr lang="es-CL" sz="2200" b="0" i="0" u="none" strike="noStrike" cap="none">
                <a:solidFill>
                  <a:schemeClr val="dk1"/>
                </a:solidFill>
                <a:latin typeface="Comfortaa"/>
                <a:ea typeface="Comfortaa"/>
                <a:cs typeface="Comfortaa"/>
                <a:sym typeface="Comfortaa"/>
              </a:rPr>
              <a:t> </a:t>
            </a:r>
            <a:r>
              <a:rPr lang="es-CL" sz="2400" b="1" i="0" u="none" strike="noStrike" cap="none">
                <a:solidFill>
                  <a:schemeClr val="lt1"/>
                </a:solidFill>
                <a:latin typeface="Comfortaa"/>
                <a:ea typeface="Comfortaa"/>
                <a:cs typeface="Comfortaa"/>
                <a:sym typeface="Comfortaa"/>
              </a:rPr>
              <a:t>PROPONE UNA SOLUCIÓN INNOVADORA DE ACUERDO A SU ESPECIALIDAD</a:t>
            </a:r>
            <a:endParaRPr/>
          </a:p>
        </p:txBody>
      </p:sp>
      <p:pic>
        <p:nvPicPr>
          <p:cNvPr id="452" name="Google Shape;452;g2a9f74e2c68_0_249"/>
          <p:cNvPicPr preferRelativeResize="0"/>
          <p:nvPr/>
        </p:nvPicPr>
        <p:blipFill rotWithShape="1">
          <a:blip r:embed="rId3">
            <a:alphaModFix/>
          </a:blip>
          <a:srcRect l="23053" t="34470" r="56651" b="27118"/>
          <a:stretch/>
        </p:blipFill>
        <p:spPr>
          <a:xfrm>
            <a:off x="3480287" y="3672974"/>
            <a:ext cx="2183425" cy="2323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g2a9f74e2c68_0_146"/>
          <p:cNvPicPr preferRelativeResize="0"/>
          <p:nvPr/>
        </p:nvPicPr>
        <p:blipFill rotWithShape="1">
          <a:blip r:embed="rId3">
            <a:alphaModFix/>
          </a:blip>
          <a:srcRect/>
          <a:stretch/>
        </p:blipFill>
        <p:spPr>
          <a:xfrm>
            <a:off x="12737" y="0"/>
            <a:ext cx="9124780" cy="6059424"/>
          </a:xfrm>
          <a:prstGeom prst="rect">
            <a:avLst/>
          </a:prstGeom>
          <a:noFill/>
          <a:ln>
            <a:noFill/>
          </a:ln>
        </p:spPr>
      </p:pic>
      <p:sp>
        <p:nvSpPr>
          <p:cNvPr id="459" name="Google Shape;459;g2a9f74e2c68_0_146"/>
          <p:cNvSpPr txBox="1">
            <a:spLocks noGrp="1"/>
          </p:cNvSpPr>
          <p:nvPr>
            <p:ph type="title" idx="4294967295"/>
          </p:nvPr>
        </p:nvSpPr>
        <p:spPr>
          <a:xfrm>
            <a:off x="450500" y="3217874"/>
            <a:ext cx="3889200" cy="2516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666666"/>
              </a:buClr>
              <a:buSzPts val="1800"/>
              <a:buNone/>
            </a:pPr>
            <a:r>
              <a:rPr lang="es-CL" sz="1800">
                <a:solidFill>
                  <a:srgbClr val="494949"/>
                </a:solidFill>
                <a:latin typeface="Comfortaa"/>
                <a:ea typeface="Comfortaa"/>
                <a:cs typeface="Comfortaa"/>
                <a:sym typeface="Comfortaa"/>
              </a:rPr>
              <a:t>¿Cómo podemos definir a un</a:t>
            </a:r>
            <a:r>
              <a:rPr lang="es-CL" sz="1800">
                <a:solidFill>
                  <a:schemeClr val="lt1"/>
                </a:solidFill>
                <a:latin typeface="Comfortaa"/>
                <a:ea typeface="Comfortaa"/>
                <a:cs typeface="Comfortaa"/>
                <a:sym typeface="Comfortaa"/>
              </a:rPr>
              <a:t> </a:t>
            </a:r>
            <a:r>
              <a:rPr lang="es-CL" sz="1800">
                <a:solidFill>
                  <a:schemeClr val="lt1"/>
                </a:solidFill>
                <a:highlight>
                  <a:srgbClr val="D17EFB"/>
                </a:highlight>
                <a:latin typeface="Comfortaa"/>
                <a:ea typeface="Comfortaa"/>
                <a:cs typeface="Comfortaa"/>
                <a:sym typeface="Comfortaa"/>
              </a:rPr>
              <a:t>usuario?</a:t>
            </a:r>
            <a:br>
              <a:rPr lang="es-CL" sz="1800">
                <a:solidFill>
                  <a:schemeClr val="lt1"/>
                </a:solidFill>
                <a:highlight>
                  <a:srgbClr val="D17EFB"/>
                </a:highlight>
                <a:latin typeface="Comfortaa"/>
                <a:ea typeface="Comfortaa"/>
                <a:cs typeface="Comfortaa"/>
                <a:sym typeface="Comfortaa"/>
              </a:rPr>
            </a:br>
            <a:br>
              <a:rPr lang="es-CL" sz="1800">
                <a:solidFill>
                  <a:srgbClr val="666666"/>
                </a:solidFill>
                <a:latin typeface="Comfortaa"/>
                <a:ea typeface="Comfortaa"/>
                <a:cs typeface="Comfortaa"/>
                <a:sym typeface="Comfortaa"/>
              </a:rPr>
            </a:br>
            <a:r>
              <a:rPr lang="es-CL" sz="1800">
                <a:solidFill>
                  <a:srgbClr val="666666"/>
                </a:solidFill>
                <a:latin typeface="Comfortaa"/>
                <a:ea typeface="Comfortaa"/>
                <a:cs typeface="Comfortaa"/>
                <a:sym typeface="Comfortaa"/>
              </a:rPr>
              <a:t>Es la persona que interactúa con un producto o servicio para realizar una tarea o propósito específico.</a:t>
            </a:r>
            <a:endParaRPr sz="1800">
              <a:solidFill>
                <a:srgbClr val="666666"/>
              </a:solidFill>
              <a:latin typeface="Comfortaa"/>
              <a:ea typeface="Comfortaa"/>
              <a:cs typeface="Comfortaa"/>
              <a:sym typeface="Comfortaa"/>
            </a:endParaRPr>
          </a:p>
          <a:p>
            <a:pPr marL="0" lvl="0" indent="0" algn="l" rtl="0">
              <a:lnSpc>
                <a:spcPct val="90000"/>
              </a:lnSpc>
              <a:spcBef>
                <a:spcPts val="0"/>
              </a:spcBef>
              <a:spcAft>
                <a:spcPts val="0"/>
              </a:spcAft>
              <a:buClr>
                <a:srgbClr val="666666"/>
              </a:buClr>
              <a:buSzPts val="1800"/>
              <a:buNone/>
            </a:pPr>
            <a:endParaRPr sz="1800">
              <a:solidFill>
                <a:srgbClr val="666666"/>
              </a:solidFill>
              <a:latin typeface="Comfortaa"/>
              <a:ea typeface="Comfortaa"/>
              <a:cs typeface="Comfortaa"/>
              <a:sym typeface="Comfortaa"/>
            </a:endParaRPr>
          </a:p>
          <a:p>
            <a:pPr marL="0" lvl="0" indent="0" algn="l" rtl="0">
              <a:lnSpc>
                <a:spcPct val="90000"/>
              </a:lnSpc>
              <a:spcBef>
                <a:spcPts val="0"/>
              </a:spcBef>
              <a:spcAft>
                <a:spcPts val="0"/>
              </a:spcAft>
              <a:buClr>
                <a:srgbClr val="666666"/>
              </a:buClr>
              <a:buSzPts val="1800"/>
              <a:buNone/>
            </a:pPr>
            <a:br>
              <a:rPr lang="es-CL" sz="1800">
                <a:solidFill>
                  <a:srgbClr val="666666"/>
                </a:solidFill>
                <a:latin typeface="Comfortaa"/>
                <a:ea typeface="Comfortaa"/>
                <a:cs typeface="Comfortaa"/>
                <a:sym typeface="Comfortaa"/>
              </a:rPr>
            </a:br>
            <a:r>
              <a:rPr lang="es-CL" sz="1050">
                <a:solidFill>
                  <a:srgbClr val="666666"/>
                </a:solidFill>
                <a:latin typeface="Comfortaa"/>
                <a:ea typeface="Comfortaa"/>
                <a:cs typeface="Comfortaa"/>
                <a:sym typeface="Comfortaa"/>
              </a:rPr>
              <a:t>"Designing for the Digital Age" de Don Norman)</a:t>
            </a:r>
            <a:br>
              <a:rPr lang="es-CL" sz="1050">
                <a:solidFill>
                  <a:srgbClr val="666666"/>
                </a:solidFill>
                <a:latin typeface="Comfortaa"/>
                <a:ea typeface="Comfortaa"/>
                <a:cs typeface="Comfortaa"/>
                <a:sym typeface="Comfortaa"/>
              </a:rPr>
            </a:br>
            <a:endParaRPr sz="1050">
              <a:solidFill>
                <a:srgbClr val="666666"/>
              </a:solidFill>
              <a:latin typeface="Comfortaa"/>
              <a:ea typeface="Comfortaa"/>
              <a:cs typeface="Comfortaa"/>
              <a:sym typeface="Comfortaa"/>
            </a:endParaRPr>
          </a:p>
          <a:p>
            <a:pPr marL="0" lvl="0" indent="0" algn="l" rtl="0">
              <a:lnSpc>
                <a:spcPct val="90000"/>
              </a:lnSpc>
              <a:spcBef>
                <a:spcPts val="0"/>
              </a:spcBef>
              <a:spcAft>
                <a:spcPts val="0"/>
              </a:spcAft>
              <a:buClr>
                <a:srgbClr val="666666"/>
              </a:buClr>
              <a:buSzPts val="1800"/>
              <a:buNone/>
            </a:pPr>
            <a:endParaRPr sz="1050">
              <a:solidFill>
                <a:srgbClr val="666666"/>
              </a:solidFill>
              <a:latin typeface="Comfortaa"/>
              <a:ea typeface="Comfortaa"/>
              <a:cs typeface="Comfortaa"/>
              <a:sym typeface="Comfortaa"/>
            </a:endParaRPr>
          </a:p>
          <a:p>
            <a:pPr marL="0" lvl="0" indent="0" algn="l" rtl="0">
              <a:lnSpc>
                <a:spcPct val="90000"/>
              </a:lnSpc>
              <a:spcBef>
                <a:spcPts val="0"/>
              </a:spcBef>
              <a:spcAft>
                <a:spcPts val="0"/>
              </a:spcAft>
              <a:buClr>
                <a:srgbClr val="666666"/>
              </a:buClr>
              <a:buSzPts val="1800"/>
              <a:buNone/>
            </a:pPr>
            <a:endParaRPr sz="1050">
              <a:solidFill>
                <a:srgbClr val="666666"/>
              </a:solidFill>
              <a:latin typeface="Comfortaa"/>
              <a:ea typeface="Comfortaa"/>
              <a:cs typeface="Comfortaa"/>
              <a:sym typeface="Comfortaa"/>
            </a:endParaRPr>
          </a:p>
          <a:p>
            <a:pPr marL="0" lvl="0" indent="0" algn="l" rtl="0">
              <a:lnSpc>
                <a:spcPct val="90000"/>
              </a:lnSpc>
              <a:spcBef>
                <a:spcPts val="0"/>
              </a:spcBef>
              <a:spcAft>
                <a:spcPts val="0"/>
              </a:spcAft>
              <a:buClr>
                <a:srgbClr val="666666"/>
              </a:buClr>
              <a:buSzPts val="1800"/>
              <a:buNone/>
            </a:pPr>
            <a:endParaRPr sz="1050">
              <a:solidFill>
                <a:srgbClr val="666666"/>
              </a:solidFill>
              <a:latin typeface="Comfortaa"/>
              <a:ea typeface="Comfortaa"/>
              <a:cs typeface="Comfortaa"/>
              <a:sym typeface="Comfortaa"/>
            </a:endParaRPr>
          </a:p>
        </p:txBody>
      </p:sp>
      <p:sp>
        <p:nvSpPr>
          <p:cNvPr id="460" name="Google Shape;460;g2a9f74e2c68_0_146"/>
          <p:cNvSpPr txBox="1"/>
          <p:nvPr/>
        </p:nvSpPr>
        <p:spPr>
          <a:xfrm>
            <a:off x="4804275" y="3217875"/>
            <a:ext cx="3889200" cy="25161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666666"/>
              </a:buClr>
              <a:buSzPts val="1800"/>
              <a:buFont typeface="Barlow Condensed"/>
              <a:buNone/>
            </a:pPr>
            <a:r>
              <a:rPr lang="es-CL" sz="1800" b="1" i="0" u="none" strike="noStrike" cap="none">
                <a:solidFill>
                  <a:srgbClr val="494949"/>
                </a:solidFill>
                <a:latin typeface="Comfortaa"/>
                <a:ea typeface="Comfortaa"/>
                <a:cs typeface="Comfortaa"/>
                <a:sym typeface="Comfortaa"/>
              </a:rPr>
              <a:t>¿Y cómo podemos definir un </a:t>
            </a:r>
            <a:r>
              <a:rPr lang="es-CL" sz="1800" b="1" i="0" u="none" strike="noStrike" cap="none">
                <a:solidFill>
                  <a:schemeClr val="lt1"/>
                </a:solidFill>
                <a:highlight>
                  <a:srgbClr val="D17EFB"/>
                </a:highlight>
                <a:latin typeface="Comfortaa"/>
                <a:ea typeface="Comfortaa"/>
                <a:cs typeface="Comfortaa"/>
                <a:sym typeface="Comfortaa"/>
              </a:rPr>
              <a:t>cliente?</a:t>
            </a:r>
            <a:endParaRPr/>
          </a:p>
          <a:p>
            <a:pPr marL="0" marR="0" lvl="0" indent="0" algn="l" rtl="0">
              <a:lnSpc>
                <a:spcPct val="90000"/>
              </a:lnSpc>
              <a:spcBef>
                <a:spcPts val="0"/>
              </a:spcBef>
              <a:spcAft>
                <a:spcPts val="0"/>
              </a:spcAft>
              <a:buClr>
                <a:srgbClr val="666666"/>
              </a:buClr>
              <a:buSzPts val="1800"/>
              <a:buFont typeface="Barlow Condensed"/>
              <a:buNone/>
            </a:pPr>
            <a:endParaRPr sz="1800" b="1" i="0" u="none" strike="noStrike" cap="none">
              <a:solidFill>
                <a:srgbClr val="666666"/>
              </a:solidFill>
              <a:latin typeface="Comfortaa"/>
              <a:ea typeface="Comfortaa"/>
              <a:cs typeface="Comfortaa"/>
              <a:sym typeface="Comfortaa"/>
            </a:endParaRPr>
          </a:p>
          <a:p>
            <a:pPr marL="0" marR="0" lvl="0" indent="0" algn="ctr" rtl="0">
              <a:lnSpc>
                <a:spcPct val="90000"/>
              </a:lnSpc>
              <a:spcBef>
                <a:spcPts val="0"/>
              </a:spcBef>
              <a:spcAft>
                <a:spcPts val="0"/>
              </a:spcAft>
              <a:buClr>
                <a:srgbClr val="666666"/>
              </a:buClr>
              <a:buSzPts val="1800"/>
              <a:buFont typeface="Barlow Condensed"/>
              <a:buNone/>
            </a:pPr>
            <a:r>
              <a:rPr lang="es-CL" sz="1800" b="1" i="0" u="none" strike="noStrike" cap="none">
                <a:solidFill>
                  <a:srgbClr val="666666"/>
                </a:solidFill>
                <a:latin typeface="Comfortaa"/>
                <a:ea typeface="Comfortaa"/>
                <a:cs typeface="Comfortaa"/>
                <a:sym typeface="Comfortaa"/>
              </a:rPr>
              <a:t>Un cliente una persona o entidad que compra bienes o servicios de una empresa". Los clientes pueden ser personas, empresas u organizaciones. </a:t>
            </a:r>
            <a:endParaRPr/>
          </a:p>
          <a:p>
            <a:pPr marL="0" marR="0" lvl="0" indent="0" algn="l" rtl="0">
              <a:lnSpc>
                <a:spcPct val="90000"/>
              </a:lnSpc>
              <a:spcBef>
                <a:spcPts val="0"/>
              </a:spcBef>
              <a:spcAft>
                <a:spcPts val="0"/>
              </a:spcAft>
              <a:buClr>
                <a:srgbClr val="666666"/>
              </a:buClr>
              <a:buSzPts val="1800"/>
              <a:buFont typeface="Barlow Condensed"/>
              <a:buNone/>
            </a:pPr>
            <a:endParaRPr sz="1800" b="1" i="0" u="none" strike="noStrike" cap="none">
              <a:solidFill>
                <a:srgbClr val="666666"/>
              </a:solidFill>
              <a:latin typeface="Comfortaa"/>
              <a:ea typeface="Comfortaa"/>
              <a:cs typeface="Comfortaa"/>
              <a:sym typeface="Comfortaa"/>
            </a:endParaRPr>
          </a:p>
          <a:p>
            <a:pPr marL="0" marR="0" lvl="0" indent="0" algn="l" rtl="0">
              <a:lnSpc>
                <a:spcPct val="90000"/>
              </a:lnSpc>
              <a:spcBef>
                <a:spcPts val="0"/>
              </a:spcBef>
              <a:spcAft>
                <a:spcPts val="0"/>
              </a:spcAft>
              <a:buClr>
                <a:srgbClr val="666666"/>
              </a:buClr>
              <a:buSzPts val="1800"/>
              <a:buFont typeface="Barlow Condensed"/>
              <a:buNone/>
            </a:pPr>
            <a:r>
              <a:rPr lang="es-CL" sz="1050" b="1" i="0" u="none" strike="noStrike" cap="none">
                <a:solidFill>
                  <a:srgbClr val="666666"/>
                </a:solidFill>
                <a:latin typeface="Comfortaa"/>
                <a:ea typeface="Comfortaa"/>
                <a:cs typeface="Comfortaa"/>
                <a:sym typeface="Comfortaa"/>
              </a:rPr>
              <a:t>("Principios de Marketing" de Philip Kotler).</a:t>
            </a:r>
            <a:endParaRPr/>
          </a:p>
          <a:p>
            <a:pPr marL="0" marR="0" lvl="0" indent="0" algn="l" rtl="0">
              <a:lnSpc>
                <a:spcPct val="90000"/>
              </a:lnSpc>
              <a:spcBef>
                <a:spcPts val="0"/>
              </a:spcBef>
              <a:spcAft>
                <a:spcPts val="0"/>
              </a:spcAft>
              <a:buClr>
                <a:srgbClr val="666666"/>
              </a:buClr>
              <a:buSzPts val="1800"/>
              <a:buFont typeface="Barlow Condensed"/>
              <a:buNone/>
            </a:pPr>
            <a:endParaRPr sz="1800" b="1" i="0" u="none" strike="noStrike" cap="none">
              <a:solidFill>
                <a:srgbClr val="C582F4"/>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a93c58e016_0_454"/>
          <p:cNvSpPr txBox="1"/>
          <p:nvPr/>
        </p:nvSpPr>
        <p:spPr>
          <a:xfrm>
            <a:off x="216292" y="1645375"/>
            <a:ext cx="7571100" cy="3983700"/>
          </a:xfrm>
          <a:prstGeom prst="rect">
            <a:avLst/>
          </a:prstGeom>
          <a:noFill/>
          <a:ln>
            <a:noFill/>
          </a:ln>
        </p:spPr>
        <p:txBody>
          <a:bodyPr spcFirstLastPara="1" wrap="square" lIns="91425" tIns="91425" rIns="91425" bIns="91425" anchor="t" anchorCtr="0">
            <a:noAutofit/>
          </a:bodyPr>
          <a:lstStyle/>
          <a:p>
            <a:pPr marL="228600" marR="0" lvl="0" indent="-241300" algn="l" rtl="0">
              <a:lnSpc>
                <a:spcPct val="115000"/>
              </a:lnSpc>
              <a:spcBef>
                <a:spcPts val="1000"/>
              </a:spcBef>
              <a:spcAft>
                <a:spcPts val="0"/>
              </a:spcAft>
              <a:buClr>
                <a:srgbClr val="77C6FC"/>
              </a:buClr>
              <a:buSzPts val="2400"/>
              <a:buFont typeface="Sarala"/>
              <a:buChar char="•"/>
            </a:pPr>
            <a:r>
              <a:rPr lang="es-CL" sz="2200" b="1" i="0" u="none" strike="noStrike" cap="none">
                <a:solidFill>
                  <a:srgbClr val="77C6FC"/>
                </a:solidFill>
                <a:latin typeface="Comfortaa"/>
                <a:ea typeface="Comfortaa"/>
                <a:cs typeface="Comfortaa"/>
                <a:sym typeface="Comfortaa"/>
              </a:rPr>
              <a:t>Problema:</a:t>
            </a:r>
            <a:r>
              <a:rPr lang="es-CL" sz="2200" b="0" i="0" u="none" strike="noStrike" cap="none">
                <a:solidFill>
                  <a:srgbClr val="77C6FC"/>
                </a:solidFill>
                <a:latin typeface="Comfortaa"/>
                <a:ea typeface="Comfortaa"/>
                <a:cs typeface="Comfortaa"/>
                <a:sym typeface="Comfortaa"/>
              </a:rPr>
              <a:t> </a:t>
            </a:r>
            <a:endParaRPr sz="2200" b="0" i="0" u="none" strike="noStrike" cap="none">
              <a:solidFill>
                <a:srgbClr val="77C6FC"/>
              </a:solidFill>
              <a:latin typeface="Comfortaa"/>
              <a:ea typeface="Comfortaa"/>
              <a:cs typeface="Comfortaa"/>
              <a:sym typeface="Comfortaa"/>
            </a:endParaRPr>
          </a:p>
          <a:p>
            <a:pPr marL="457200" marR="0" lvl="0" indent="0" algn="l" rtl="0">
              <a:lnSpc>
                <a:spcPct val="115000"/>
              </a:lnSpc>
              <a:spcBef>
                <a:spcPts val="1000"/>
              </a:spcBef>
              <a:spcAft>
                <a:spcPts val="0"/>
              </a:spcAft>
              <a:buClr>
                <a:srgbClr val="000000"/>
              </a:buClr>
              <a:buSzPts val="1400"/>
              <a:buFont typeface="Arial"/>
              <a:buNone/>
            </a:pPr>
            <a:r>
              <a:rPr lang="es-CL" sz="1600" b="0" i="0" u="none" strike="noStrike" cap="none">
                <a:solidFill>
                  <a:srgbClr val="666666"/>
                </a:solidFill>
                <a:latin typeface="Comfortaa"/>
                <a:ea typeface="Comfortaa"/>
                <a:cs typeface="Comfortaa"/>
                <a:sym typeface="Comfortaa"/>
              </a:rPr>
              <a:t>Cómo identificar oportunidades en el entorno.</a:t>
            </a:r>
            <a:endParaRPr sz="900" b="0" i="0" u="none" strike="noStrike" cap="none">
              <a:solidFill>
                <a:srgbClr val="666666"/>
              </a:solidFill>
              <a:latin typeface="Comfortaa"/>
              <a:ea typeface="Comfortaa"/>
              <a:cs typeface="Comfortaa"/>
              <a:sym typeface="Comfortaa"/>
            </a:endParaRPr>
          </a:p>
          <a:p>
            <a:pPr marL="228600" marR="0" lvl="0" indent="-228600" algn="l" rtl="0">
              <a:lnSpc>
                <a:spcPct val="115000"/>
              </a:lnSpc>
              <a:spcBef>
                <a:spcPts val="1000"/>
              </a:spcBef>
              <a:spcAft>
                <a:spcPts val="0"/>
              </a:spcAft>
              <a:buClr>
                <a:srgbClr val="77C6FC"/>
              </a:buClr>
              <a:buSzPts val="2200"/>
              <a:buFont typeface="Sarala"/>
              <a:buChar char="•"/>
            </a:pPr>
            <a:r>
              <a:rPr lang="es-CL" sz="2200" b="1" i="0" u="none" strike="noStrike" cap="none">
                <a:solidFill>
                  <a:srgbClr val="77C6FC"/>
                </a:solidFill>
                <a:latin typeface="Comfortaa"/>
                <a:ea typeface="Comfortaa"/>
                <a:cs typeface="Comfortaa"/>
                <a:sym typeface="Comfortaa"/>
              </a:rPr>
              <a:t>Usuario:</a:t>
            </a:r>
            <a:r>
              <a:rPr lang="es-CL" sz="2000" b="0" i="0" u="none" strike="noStrike" cap="none">
                <a:solidFill>
                  <a:srgbClr val="77C6FC"/>
                </a:solidFill>
                <a:latin typeface="Comfortaa"/>
                <a:ea typeface="Comfortaa"/>
                <a:cs typeface="Comfortaa"/>
                <a:sym typeface="Comfortaa"/>
              </a:rPr>
              <a:t> </a:t>
            </a:r>
            <a:endParaRPr sz="2000" b="0" i="0" u="none" strike="noStrike" cap="none">
              <a:solidFill>
                <a:srgbClr val="77C6FC"/>
              </a:solidFill>
              <a:latin typeface="Comfortaa"/>
              <a:ea typeface="Comfortaa"/>
              <a:cs typeface="Comfortaa"/>
              <a:sym typeface="Comfortaa"/>
            </a:endParaRPr>
          </a:p>
          <a:p>
            <a:pPr marL="457200" marR="0" lvl="0" indent="0" algn="l" rtl="0">
              <a:lnSpc>
                <a:spcPct val="115000"/>
              </a:lnSpc>
              <a:spcBef>
                <a:spcPts val="1000"/>
              </a:spcBef>
              <a:spcAft>
                <a:spcPts val="0"/>
              </a:spcAft>
              <a:buClr>
                <a:srgbClr val="000000"/>
              </a:buClr>
              <a:buSzPts val="1400"/>
              <a:buFont typeface="Arial"/>
              <a:buNone/>
            </a:pPr>
            <a:r>
              <a:rPr lang="es-CL" sz="1600" b="0" i="0" u="none" strike="noStrike" cap="none">
                <a:solidFill>
                  <a:srgbClr val="666666"/>
                </a:solidFill>
                <a:latin typeface="Comfortaa"/>
                <a:ea typeface="Comfortaa"/>
                <a:cs typeface="Comfortaa"/>
                <a:sym typeface="Comfortaa"/>
              </a:rPr>
              <a:t>Identificar usuarios vinculados a esos problemas detectados.</a:t>
            </a:r>
            <a:endParaRPr sz="900" b="0" i="0" u="none" strike="noStrike" cap="none">
              <a:solidFill>
                <a:srgbClr val="666666"/>
              </a:solidFill>
              <a:latin typeface="Comfortaa"/>
              <a:ea typeface="Comfortaa"/>
              <a:cs typeface="Comfortaa"/>
              <a:sym typeface="Comfortaa"/>
            </a:endParaRPr>
          </a:p>
          <a:p>
            <a:pPr marL="228600" marR="0" lvl="0" indent="-241300" algn="l" rtl="0">
              <a:lnSpc>
                <a:spcPct val="115000"/>
              </a:lnSpc>
              <a:spcBef>
                <a:spcPts val="1000"/>
              </a:spcBef>
              <a:spcAft>
                <a:spcPts val="0"/>
              </a:spcAft>
              <a:buClr>
                <a:srgbClr val="77C6FC"/>
              </a:buClr>
              <a:buSzPts val="2400"/>
              <a:buFont typeface="Sarala"/>
              <a:buChar char="•"/>
            </a:pPr>
            <a:r>
              <a:rPr lang="es-CL" sz="2200" b="1" i="0" u="none" strike="noStrike" cap="none">
                <a:solidFill>
                  <a:srgbClr val="77C6FC"/>
                </a:solidFill>
                <a:latin typeface="Comfortaa"/>
                <a:ea typeface="Comfortaa"/>
                <a:cs typeface="Comfortaa"/>
                <a:sym typeface="Comfortaa"/>
              </a:rPr>
              <a:t>Solución: </a:t>
            </a:r>
            <a:endParaRPr sz="2200" b="1" i="0" u="none" strike="noStrike" cap="none">
              <a:solidFill>
                <a:srgbClr val="77C6FC"/>
              </a:solidFill>
              <a:latin typeface="Comfortaa"/>
              <a:ea typeface="Comfortaa"/>
              <a:cs typeface="Comfortaa"/>
              <a:sym typeface="Comfortaa"/>
            </a:endParaRPr>
          </a:p>
          <a:p>
            <a:pPr marL="457200" marR="0" lvl="0" indent="0" algn="l" rtl="0">
              <a:lnSpc>
                <a:spcPct val="115000"/>
              </a:lnSpc>
              <a:spcBef>
                <a:spcPts val="1000"/>
              </a:spcBef>
              <a:spcAft>
                <a:spcPts val="0"/>
              </a:spcAft>
              <a:buClr>
                <a:srgbClr val="000000"/>
              </a:buClr>
              <a:buSzPts val="1400"/>
              <a:buFont typeface="Arial"/>
              <a:buNone/>
            </a:pPr>
            <a:r>
              <a:rPr lang="es-CL" sz="1600" b="0" i="0" u="none" strike="noStrike" cap="none">
                <a:solidFill>
                  <a:srgbClr val="666666"/>
                </a:solidFill>
                <a:latin typeface="Comfortaa"/>
                <a:ea typeface="Comfortaa"/>
                <a:cs typeface="Comfortaa"/>
                <a:sym typeface="Comfortaa"/>
              </a:rPr>
              <a:t>Generar soluciones a los problemas detectados.</a:t>
            </a:r>
            <a:endParaRPr sz="900" b="0" i="0" u="none" strike="noStrike" cap="none">
              <a:solidFill>
                <a:srgbClr val="666666"/>
              </a:solidFill>
              <a:latin typeface="Comfortaa"/>
              <a:ea typeface="Comfortaa"/>
              <a:cs typeface="Comfortaa"/>
              <a:sym typeface="Comfortaa"/>
            </a:endParaRPr>
          </a:p>
          <a:p>
            <a:pPr marL="228600" marR="0" lvl="0" indent="-241300" algn="l" rtl="0">
              <a:lnSpc>
                <a:spcPct val="115000"/>
              </a:lnSpc>
              <a:spcBef>
                <a:spcPts val="1000"/>
              </a:spcBef>
              <a:spcAft>
                <a:spcPts val="0"/>
              </a:spcAft>
              <a:buClr>
                <a:srgbClr val="77C6FC"/>
              </a:buClr>
              <a:buSzPts val="2400"/>
              <a:buFont typeface="Sarala"/>
              <a:buChar char="•"/>
            </a:pPr>
            <a:r>
              <a:rPr lang="es-CL" sz="2200" b="1" i="0" u="none" strike="noStrike" cap="none">
                <a:solidFill>
                  <a:srgbClr val="77C6FC"/>
                </a:solidFill>
                <a:latin typeface="Comfortaa"/>
                <a:ea typeface="Comfortaa"/>
                <a:cs typeface="Comfortaa"/>
                <a:sym typeface="Comfortaa"/>
              </a:rPr>
              <a:t>Modelo de negocio:</a:t>
            </a:r>
            <a:r>
              <a:rPr lang="es-CL" sz="2200" b="0" i="0" u="none" strike="noStrike" cap="none">
                <a:solidFill>
                  <a:srgbClr val="77C6FC"/>
                </a:solidFill>
                <a:latin typeface="Comfortaa"/>
                <a:ea typeface="Comfortaa"/>
                <a:cs typeface="Comfortaa"/>
                <a:sym typeface="Comfortaa"/>
              </a:rPr>
              <a:t> </a:t>
            </a:r>
            <a:endParaRPr sz="2200" b="0" i="0" u="none" strike="noStrike" cap="none">
              <a:solidFill>
                <a:srgbClr val="77C6FC"/>
              </a:solidFill>
              <a:latin typeface="Comfortaa"/>
              <a:ea typeface="Comfortaa"/>
              <a:cs typeface="Comfortaa"/>
              <a:sym typeface="Comfortaa"/>
            </a:endParaRPr>
          </a:p>
          <a:p>
            <a:pPr marL="457200" marR="0" lvl="0" indent="0" algn="l" rtl="0">
              <a:lnSpc>
                <a:spcPct val="115000"/>
              </a:lnSpc>
              <a:spcBef>
                <a:spcPts val="1000"/>
              </a:spcBef>
              <a:spcAft>
                <a:spcPts val="0"/>
              </a:spcAft>
              <a:buClr>
                <a:srgbClr val="000000"/>
              </a:buClr>
              <a:buSzPts val="1400"/>
              <a:buFont typeface="Arial"/>
              <a:buNone/>
            </a:pPr>
            <a:r>
              <a:rPr lang="es-CL" sz="1600" b="0" i="0" u="none" strike="noStrike" cap="none">
                <a:solidFill>
                  <a:srgbClr val="666666"/>
                </a:solidFill>
                <a:latin typeface="Comfortaa"/>
                <a:ea typeface="Comfortaa"/>
                <a:cs typeface="Comfortaa"/>
                <a:sym typeface="Comfortaa"/>
              </a:rPr>
              <a:t>Desarrollar un modelo de negocios.</a:t>
            </a:r>
            <a:endParaRPr sz="900" b="0" i="0" u="none" strike="noStrike" cap="none">
              <a:solidFill>
                <a:srgbClr val="666666"/>
              </a:solidFill>
              <a:latin typeface="Comfortaa"/>
              <a:ea typeface="Comfortaa"/>
              <a:cs typeface="Comfortaa"/>
              <a:sym typeface="Comfortaa"/>
            </a:endParaRPr>
          </a:p>
          <a:p>
            <a:pPr marL="228600" marR="0" lvl="0" indent="-241300" algn="l" rtl="0">
              <a:lnSpc>
                <a:spcPct val="115000"/>
              </a:lnSpc>
              <a:spcBef>
                <a:spcPts val="1000"/>
              </a:spcBef>
              <a:spcAft>
                <a:spcPts val="0"/>
              </a:spcAft>
              <a:buClr>
                <a:srgbClr val="77C6FC"/>
              </a:buClr>
              <a:buSzPts val="2400"/>
              <a:buFont typeface="Sarala"/>
              <a:buChar char="•"/>
            </a:pPr>
            <a:r>
              <a:rPr lang="es-CL" sz="2200" b="1" i="0" u="none" strike="noStrike" cap="none">
                <a:solidFill>
                  <a:srgbClr val="77C6FC"/>
                </a:solidFill>
                <a:latin typeface="Comfortaa"/>
                <a:ea typeface="Comfortaa"/>
                <a:cs typeface="Comfortaa"/>
                <a:sym typeface="Comfortaa"/>
              </a:rPr>
              <a:t>Comunicación: </a:t>
            </a:r>
            <a:endParaRPr sz="2200" b="1" i="0" u="none" strike="noStrike" cap="none">
              <a:solidFill>
                <a:srgbClr val="77C6FC"/>
              </a:solidFill>
              <a:latin typeface="Comfortaa"/>
              <a:ea typeface="Comfortaa"/>
              <a:cs typeface="Comfortaa"/>
              <a:sym typeface="Comfortaa"/>
            </a:endParaRPr>
          </a:p>
          <a:p>
            <a:pPr marL="457200" marR="0" lvl="0" indent="0" algn="l" rtl="0">
              <a:lnSpc>
                <a:spcPct val="115000"/>
              </a:lnSpc>
              <a:spcBef>
                <a:spcPts val="1000"/>
              </a:spcBef>
              <a:spcAft>
                <a:spcPts val="0"/>
              </a:spcAft>
              <a:buClr>
                <a:srgbClr val="000000"/>
              </a:buClr>
              <a:buSzPts val="1400"/>
              <a:buFont typeface="Arial"/>
              <a:buNone/>
            </a:pPr>
            <a:r>
              <a:rPr lang="es-CL" sz="1600" b="0" i="0" u="none" strike="noStrike" cap="none">
                <a:solidFill>
                  <a:srgbClr val="666666"/>
                </a:solidFill>
                <a:latin typeface="Comfortaa"/>
                <a:ea typeface="Comfortaa"/>
                <a:cs typeface="Comfortaa"/>
                <a:sym typeface="Comfortaa"/>
              </a:rPr>
              <a:t>Comunicar resultados con Pitch Deck.</a:t>
            </a:r>
            <a:endParaRPr sz="1600" b="0" i="0" u="none" strike="noStrike" cap="none">
              <a:solidFill>
                <a:srgbClr val="666666"/>
              </a:solidFill>
              <a:latin typeface="Comfortaa"/>
              <a:ea typeface="Comfortaa"/>
              <a:cs typeface="Comfortaa"/>
              <a:sym typeface="Comfortaa"/>
            </a:endParaRPr>
          </a:p>
        </p:txBody>
      </p:sp>
      <p:sp>
        <p:nvSpPr>
          <p:cNvPr id="159" name="Google Shape;159;g2a93c58e016_0_454"/>
          <p:cNvSpPr txBox="1">
            <a:spLocks noGrp="1"/>
          </p:cNvSpPr>
          <p:nvPr>
            <p:ph type="title" idx="4294967295"/>
          </p:nvPr>
        </p:nvSpPr>
        <p:spPr>
          <a:xfrm>
            <a:off x="309450" y="563424"/>
            <a:ext cx="8525100" cy="1574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C582F4"/>
              </a:buClr>
              <a:buSzPts val="4800"/>
              <a:buFont typeface="Barlow Condensed"/>
              <a:buNone/>
            </a:pPr>
            <a:r>
              <a:rPr lang="es-CL" sz="3200" b="0">
                <a:solidFill>
                  <a:schemeClr val="lt1"/>
                </a:solidFill>
                <a:highlight>
                  <a:srgbClr val="D17EFB"/>
                </a:highlight>
                <a:latin typeface="Comfortaa"/>
                <a:ea typeface="Comfortaa"/>
                <a:cs typeface="Comfortaa"/>
                <a:sym typeface="Comfortaa"/>
              </a:rPr>
              <a:t>RECORDEMOS</a:t>
            </a:r>
            <a:r>
              <a:rPr lang="es-CL" sz="3200" b="0">
                <a:latin typeface="Comfortaa"/>
                <a:ea typeface="Comfortaa"/>
                <a:cs typeface="Comfortaa"/>
                <a:sym typeface="Comfortaa"/>
              </a:rPr>
              <a:t>: ¿QUÉ APRENDEREMOS </a:t>
            </a:r>
            <a:endParaRPr sz="3200" b="0">
              <a:latin typeface="Comfortaa"/>
              <a:ea typeface="Comfortaa"/>
              <a:cs typeface="Comfortaa"/>
              <a:sym typeface="Comfortaa"/>
            </a:endParaRPr>
          </a:p>
          <a:p>
            <a:pPr marL="0" lvl="0" indent="0" algn="ctr" rtl="0">
              <a:lnSpc>
                <a:spcPct val="90000"/>
              </a:lnSpc>
              <a:spcBef>
                <a:spcPts val="0"/>
              </a:spcBef>
              <a:spcAft>
                <a:spcPts val="0"/>
              </a:spcAft>
              <a:buClr>
                <a:srgbClr val="C582F4"/>
              </a:buClr>
              <a:buSzPts val="4800"/>
              <a:buFont typeface="Barlow Condensed"/>
              <a:buNone/>
            </a:pPr>
            <a:r>
              <a:rPr lang="es-CL" sz="3200" b="0">
                <a:latin typeface="Comfortaa"/>
                <a:ea typeface="Comfortaa"/>
                <a:cs typeface="Comfortaa"/>
                <a:sym typeface="Comfortaa"/>
              </a:rPr>
              <a:t>EN ESTA ASIGNATURA?</a:t>
            </a:r>
            <a:endParaRPr sz="2800" b="0">
              <a:latin typeface="Comfortaa"/>
              <a:ea typeface="Comfortaa"/>
              <a:cs typeface="Comfortaa"/>
              <a:sym typeface="Comfortaa"/>
            </a:endParaRPr>
          </a:p>
        </p:txBody>
      </p:sp>
      <p:pic>
        <p:nvPicPr>
          <p:cNvPr id="160" name="Google Shape;160;g2a93c58e016_0_454"/>
          <p:cNvPicPr preferRelativeResize="0"/>
          <p:nvPr/>
        </p:nvPicPr>
        <p:blipFill rotWithShape="1">
          <a:blip r:embed="rId3">
            <a:alphaModFix/>
          </a:blip>
          <a:srcRect l="25993" t="47035" r="59340" b="25889"/>
          <a:stretch/>
        </p:blipFill>
        <p:spPr>
          <a:xfrm rot="5400000">
            <a:off x="7596376" y="2504400"/>
            <a:ext cx="1341050" cy="1391975"/>
          </a:xfrm>
          <a:prstGeom prst="rect">
            <a:avLst/>
          </a:prstGeom>
          <a:noFill/>
          <a:ln>
            <a:noFill/>
          </a:ln>
        </p:spPr>
      </p:pic>
      <p:pic>
        <p:nvPicPr>
          <p:cNvPr id="161" name="Google Shape;161;g2a93c58e016_0_454"/>
          <p:cNvPicPr preferRelativeResize="0"/>
          <p:nvPr/>
        </p:nvPicPr>
        <p:blipFill rotWithShape="1">
          <a:blip r:embed="rId3">
            <a:alphaModFix/>
          </a:blip>
          <a:srcRect l="25993" t="47035" r="59340" b="25889"/>
          <a:stretch/>
        </p:blipFill>
        <p:spPr>
          <a:xfrm rot="10800000">
            <a:off x="7604676" y="4115550"/>
            <a:ext cx="1341050" cy="1391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14"/>
          <p:cNvPicPr preferRelativeResize="0"/>
          <p:nvPr/>
        </p:nvPicPr>
        <p:blipFill rotWithShape="1">
          <a:blip r:embed="rId3">
            <a:alphaModFix/>
          </a:blip>
          <a:srcRect/>
          <a:stretch/>
        </p:blipFill>
        <p:spPr>
          <a:xfrm>
            <a:off x="12737" y="0"/>
            <a:ext cx="9124780" cy="6059424"/>
          </a:xfrm>
          <a:prstGeom prst="rect">
            <a:avLst/>
          </a:prstGeom>
          <a:noFill/>
          <a:ln>
            <a:noFill/>
          </a:ln>
        </p:spPr>
      </p:pic>
      <p:sp>
        <p:nvSpPr>
          <p:cNvPr id="467" name="Google Shape;467;p14"/>
          <p:cNvSpPr txBox="1"/>
          <p:nvPr/>
        </p:nvSpPr>
        <p:spPr>
          <a:xfrm>
            <a:off x="388350" y="4036825"/>
            <a:ext cx="8367300" cy="17367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666666"/>
              </a:buClr>
              <a:buSzPts val="1800"/>
              <a:buFont typeface="Barlow Condensed"/>
              <a:buNone/>
            </a:pPr>
            <a:r>
              <a:rPr lang="es-CL" sz="1800" b="1" i="0" u="none" strike="noStrike" cap="none">
                <a:solidFill>
                  <a:srgbClr val="C582F4"/>
                </a:solidFill>
                <a:highlight>
                  <a:srgbClr val="FFFFFF"/>
                </a:highlight>
                <a:latin typeface="Comfortaa"/>
                <a:ea typeface="Comfortaa"/>
                <a:cs typeface="Comfortaa"/>
                <a:sym typeface="Comfortaa"/>
              </a:rPr>
              <a:t>¿Y cómo podemos definir un cliente?</a:t>
            </a:r>
            <a:endParaRPr>
              <a:solidFill>
                <a:srgbClr val="C582F4"/>
              </a:solidFill>
              <a:highlight>
                <a:srgbClr val="FFFFFF"/>
              </a:highlight>
            </a:endParaRPr>
          </a:p>
          <a:p>
            <a:pPr marL="0" marR="0" lvl="0" indent="0" algn="l" rtl="0">
              <a:lnSpc>
                <a:spcPct val="90000"/>
              </a:lnSpc>
              <a:spcBef>
                <a:spcPts val="0"/>
              </a:spcBef>
              <a:spcAft>
                <a:spcPts val="0"/>
              </a:spcAft>
              <a:buClr>
                <a:srgbClr val="666666"/>
              </a:buClr>
              <a:buSzPts val="1800"/>
              <a:buFont typeface="Barlow Condensed"/>
              <a:buNone/>
            </a:pPr>
            <a:endParaRPr sz="1800" b="1" i="0" u="none" strike="noStrike" cap="none">
              <a:solidFill>
                <a:srgbClr val="C582F4"/>
              </a:solidFill>
              <a:highlight>
                <a:srgbClr val="FFFFFF"/>
              </a:highlight>
              <a:latin typeface="Comfortaa"/>
              <a:ea typeface="Comfortaa"/>
              <a:cs typeface="Comfortaa"/>
              <a:sym typeface="Comfortaa"/>
            </a:endParaRPr>
          </a:p>
          <a:p>
            <a:pPr marL="0" marR="0" lvl="0" indent="0" algn="l" rtl="0">
              <a:lnSpc>
                <a:spcPct val="90000"/>
              </a:lnSpc>
              <a:spcBef>
                <a:spcPts val="0"/>
              </a:spcBef>
              <a:spcAft>
                <a:spcPts val="0"/>
              </a:spcAft>
              <a:buClr>
                <a:srgbClr val="666666"/>
              </a:buClr>
              <a:buSzPts val="1800"/>
              <a:buFont typeface="Barlow Condensed"/>
              <a:buNone/>
            </a:pPr>
            <a:r>
              <a:rPr lang="es-CL" sz="1800" b="1" i="0" u="none" strike="noStrike" cap="none">
                <a:solidFill>
                  <a:srgbClr val="C582F4"/>
                </a:solidFill>
                <a:highlight>
                  <a:srgbClr val="FFFFFF"/>
                </a:highlight>
                <a:latin typeface="Comfortaa"/>
                <a:ea typeface="Comfortaa"/>
                <a:cs typeface="Comfortaa"/>
                <a:sym typeface="Comfortaa"/>
              </a:rPr>
              <a:t>Un cliente una persona o entidad que compra bienes o servicios de una empresa". Los clientes pueden ser personas, empresas u organizaciones. </a:t>
            </a:r>
            <a:endParaRPr sz="1800" b="1" i="0" u="none" strike="noStrike" cap="none">
              <a:solidFill>
                <a:srgbClr val="C582F4"/>
              </a:solidFill>
              <a:highlight>
                <a:srgbClr val="FFFFFF"/>
              </a:highlight>
              <a:latin typeface="Comfortaa"/>
              <a:ea typeface="Comfortaa"/>
              <a:cs typeface="Comfortaa"/>
              <a:sym typeface="Comfortaa"/>
            </a:endParaRPr>
          </a:p>
          <a:p>
            <a:pPr marL="0" marR="0" lvl="0" indent="0" algn="l" rtl="0">
              <a:lnSpc>
                <a:spcPct val="90000"/>
              </a:lnSpc>
              <a:spcBef>
                <a:spcPts val="0"/>
              </a:spcBef>
              <a:spcAft>
                <a:spcPts val="0"/>
              </a:spcAft>
              <a:buClr>
                <a:srgbClr val="666666"/>
              </a:buClr>
              <a:buSzPts val="1800"/>
              <a:buFont typeface="Barlow Condensed"/>
              <a:buNone/>
            </a:pPr>
            <a:endParaRPr sz="1050" b="1">
              <a:solidFill>
                <a:srgbClr val="C582F4"/>
              </a:solidFill>
              <a:highlight>
                <a:srgbClr val="FFFFFF"/>
              </a:highlight>
              <a:latin typeface="Comfortaa"/>
              <a:ea typeface="Comfortaa"/>
              <a:cs typeface="Comfortaa"/>
              <a:sym typeface="Comfortaa"/>
            </a:endParaRPr>
          </a:p>
          <a:p>
            <a:pPr marL="0" marR="0" lvl="0" indent="0" algn="l" rtl="0">
              <a:lnSpc>
                <a:spcPct val="90000"/>
              </a:lnSpc>
              <a:spcBef>
                <a:spcPts val="0"/>
              </a:spcBef>
              <a:spcAft>
                <a:spcPts val="0"/>
              </a:spcAft>
              <a:buClr>
                <a:srgbClr val="666666"/>
              </a:buClr>
              <a:buSzPts val="1800"/>
              <a:buFont typeface="Barlow Condensed"/>
              <a:buNone/>
            </a:pPr>
            <a:r>
              <a:rPr lang="es-CL" sz="1050" b="1" i="0" u="none" strike="noStrike" cap="none">
                <a:solidFill>
                  <a:srgbClr val="C582F4"/>
                </a:solidFill>
                <a:highlight>
                  <a:srgbClr val="FFFFFF"/>
                </a:highlight>
                <a:latin typeface="Comfortaa"/>
                <a:ea typeface="Comfortaa"/>
                <a:cs typeface="Comfortaa"/>
                <a:sym typeface="Comfortaa"/>
              </a:rPr>
              <a:t>("Principios de Marketing" de Philip Kotler).</a:t>
            </a:r>
            <a:endParaRPr sz="1800" b="1" i="0" u="none" strike="noStrike" cap="none">
              <a:solidFill>
                <a:srgbClr val="C582F4"/>
              </a:solidFill>
              <a:highlight>
                <a:srgbClr val="FFFFFF"/>
              </a:highlight>
              <a:latin typeface="Comfortaa"/>
              <a:ea typeface="Comfortaa"/>
              <a:cs typeface="Comfortaa"/>
              <a:sym typeface="Comfortaa"/>
            </a:endParaRPr>
          </a:p>
        </p:txBody>
      </p:sp>
      <p:sp>
        <p:nvSpPr>
          <p:cNvPr id="468" name="Google Shape;468;p14"/>
          <p:cNvSpPr txBox="1"/>
          <p:nvPr/>
        </p:nvSpPr>
        <p:spPr>
          <a:xfrm>
            <a:off x="388350" y="3388650"/>
            <a:ext cx="8367300" cy="492600"/>
          </a:xfrm>
          <a:prstGeom prst="rect">
            <a:avLst/>
          </a:prstGeom>
          <a:solidFill>
            <a:srgbClr val="C582F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2600" b="1" i="0" u="none" strike="noStrike" cap="none">
                <a:solidFill>
                  <a:schemeClr val="lt1"/>
                </a:solidFill>
                <a:highlight>
                  <a:srgbClr val="D17EFB"/>
                </a:highlight>
                <a:latin typeface="Comfortaa"/>
                <a:ea typeface="Comfortaa"/>
                <a:cs typeface="Comfortaa"/>
                <a:sym typeface="Comfortaa"/>
              </a:rPr>
              <a:t>En esta ocasión trabajaremos con los clientes</a:t>
            </a:r>
            <a:endParaRPr sz="2600" b="1" i="0" u="none" strike="noStrike" cap="none">
              <a:solidFill>
                <a:schemeClr val="lt1"/>
              </a:solidFill>
              <a:highlight>
                <a:srgbClr val="D17EFB"/>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2a9f74e2c68_0_273"/>
          <p:cNvSpPr txBox="1"/>
          <p:nvPr/>
        </p:nvSpPr>
        <p:spPr>
          <a:xfrm>
            <a:off x="66272" y="267625"/>
            <a:ext cx="7978800" cy="1431300"/>
          </a:xfrm>
          <a:prstGeom prst="rect">
            <a:avLst/>
          </a:prstGeom>
          <a:noFill/>
          <a:ln>
            <a:noFill/>
          </a:ln>
        </p:spPr>
        <p:txBody>
          <a:bodyPr spcFirstLastPara="1" wrap="square" lIns="51425" tIns="51425" rIns="51425" bIns="5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CL" sz="3600" b="1" i="0" u="none" strike="noStrike" cap="none">
                <a:solidFill>
                  <a:srgbClr val="D17EFB"/>
                </a:solidFill>
                <a:latin typeface="Comfortaa"/>
                <a:ea typeface="Comfortaa"/>
                <a:cs typeface="Comfortaa"/>
                <a:sym typeface="Comfortaa"/>
              </a:rPr>
              <a:t>EL LIENZO DE </a:t>
            </a:r>
            <a:endParaRPr sz="3600" b="1" i="0" u="none" strike="noStrike" cap="none">
              <a:solidFill>
                <a:srgbClr val="D17EF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600"/>
              <a:buFont typeface="Arial"/>
              <a:buNone/>
            </a:pPr>
            <a:r>
              <a:rPr lang="es-CL" sz="3600" b="1" i="0" u="none" strike="noStrike" cap="none">
                <a:solidFill>
                  <a:srgbClr val="D17EFB"/>
                </a:solidFill>
                <a:latin typeface="Comfortaa"/>
                <a:ea typeface="Comfortaa"/>
                <a:cs typeface="Comfortaa"/>
                <a:sym typeface="Comfortaa"/>
              </a:rPr>
              <a:t>PROPUESTA DE VALOR</a:t>
            </a:r>
            <a:endParaRPr sz="3600" b="1" i="0" u="none" strike="noStrike" cap="none">
              <a:solidFill>
                <a:srgbClr val="D17EFB"/>
              </a:solidFill>
              <a:highlight>
                <a:srgbClr val="FFFFFF"/>
              </a:highlight>
              <a:latin typeface="Comfortaa"/>
              <a:ea typeface="Comfortaa"/>
              <a:cs typeface="Comfortaa"/>
              <a:sym typeface="Comfortaa"/>
            </a:endParaRPr>
          </a:p>
        </p:txBody>
      </p:sp>
      <p:sp>
        <p:nvSpPr>
          <p:cNvPr id="475" name="Google Shape;475;g2a9f74e2c68_0_273"/>
          <p:cNvSpPr txBox="1"/>
          <p:nvPr/>
        </p:nvSpPr>
        <p:spPr>
          <a:xfrm>
            <a:off x="142473" y="1470325"/>
            <a:ext cx="5352600" cy="4761900"/>
          </a:xfrm>
          <a:prstGeom prst="rect">
            <a:avLst/>
          </a:prstGeom>
          <a:solidFill>
            <a:srgbClr val="D17EFB"/>
          </a:solidFill>
          <a:ln>
            <a:noFill/>
          </a:ln>
        </p:spPr>
        <p:txBody>
          <a:bodyPr spcFirstLastPara="1" wrap="square" lIns="51425" tIns="25700" rIns="51425" bIns="2570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8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800" b="0" i="0" u="none" strike="noStrike" cap="none">
                <a:solidFill>
                  <a:schemeClr val="lt1"/>
                </a:solidFill>
                <a:latin typeface="Comfortaa"/>
                <a:ea typeface="Comfortaa"/>
                <a:cs typeface="Comfortaa"/>
                <a:sym typeface="Comfortaa"/>
              </a:rPr>
              <a:t>Es una herramienta visual que ayuda a las empresas a identificar y comunicar cómo su producto o servicio satisface las necesidades de los clientes. </a:t>
            </a:r>
            <a:r>
              <a:rPr lang="es-CL" sz="1800" b="0" i="1" u="none" strike="noStrike" cap="none">
                <a:solidFill>
                  <a:schemeClr val="lt1"/>
                </a:solidFill>
                <a:latin typeface="Comfortaa"/>
                <a:ea typeface="Comfortaa"/>
                <a:cs typeface="Comfortaa"/>
                <a:sym typeface="Comfortaa"/>
              </a:rPr>
              <a:t>Libro Business Model Generation, Alexander Osterwalder y Yves Pigneur.</a:t>
            </a:r>
            <a:endParaRPr sz="18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endParaRPr sz="18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800" b="0" i="0" u="none" strike="noStrike" cap="none">
                <a:solidFill>
                  <a:schemeClr val="lt1"/>
                </a:solidFill>
                <a:latin typeface="Comfortaa"/>
                <a:ea typeface="Comfortaa"/>
                <a:cs typeface="Comfortaa"/>
                <a:sym typeface="Comfortaa"/>
              </a:rPr>
              <a:t>El lienzo fue creado por el consultor Suizo y profesor de emprendimiento Alexander Osterwalder y por el profesor de gestión de la HEC Lausanne, Yves Pigneur en 2008 para representar la conexión entre los problemas y las frustraciones del cliente, y los beneficios y alegrías que la empresa proporciona.</a:t>
            </a:r>
            <a:endParaRPr sz="1800"/>
          </a:p>
          <a:p>
            <a:pPr marL="0" marR="0" lvl="0" indent="0" algn="l" rtl="0">
              <a:lnSpc>
                <a:spcPct val="100000"/>
              </a:lnSpc>
              <a:spcBef>
                <a:spcPts val="0"/>
              </a:spcBef>
              <a:spcAft>
                <a:spcPts val="0"/>
              </a:spcAft>
              <a:buClr>
                <a:srgbClr val="000000"/>
              </a:buClr>
              <a:buSzPts val="1600"/>
              <a:buFont typeface="Arial"/>
              <a:buNone/>
            </a:pPr>
            <a:endParaRPr sz="1800" b="0" i="0" u="none" strike="noStrike" cap="none">
              <a:solidFill>
                <a:schemeClr val="lt1"/>
              </a:solidFill>
              <a:latin typeface="Comfortaa"/>
              <a:ea typeface="Comfortaa"/>
              <a:cs typeface="Comfortaa"/>
              <a:sym typeface="Comfortaa"/>
            </a:endParaRPr>
          </a:p>
        </p:txBody>
      </p:sp>
      <p:pic>
        <p:nvPicPr>
          <p:cNvPr id="476" name="Google Shape;476;g2a9f74e2c68_0_273"/>
          <p:cNvPicPr preferRelativeResize="0"/>
          <p:nvPr/>
        </p:nvPicPr>
        <p:blipFill>
          <a:blip r:embed="rId3">
            <a:alphaModFix/>
          </a:blip>
          <a:stretch>
            <a:fillRect/>
          </a:stretch>
        </p:blipFill>
        <p:spPr>
          <a:xfrm>
            <a:off x="5495076" y="2431165"/>
            <a:ext cx="3638025" cy="28402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2a9f74e2c68_0_305"/>
          <p:cNvSpPr txBox="1"/>
          <p:nvPr/>
        </p:nvSpPr>
        <p:spPr>
          <a:xfrm>
            <a:off x="0" y="340772"/>
            <a:ext cx="9144000" cy="606000"/>
          </a:xfrm>
          <a:prstGeom prst="rect">
            <a:avLst/>
          </a:prstGeom>
          <a:noFill/>
          <a:ln>
            <a:noFill/>
          </a:ln>
        </p:spPr>
        <p:txBody>
          <a:bodyPr spcFirstLastPara="1" wrap="square" lIns="51425" tIns="25700" rIns="51425" bIns="2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CL" sz="3600" b="1" i="0" u="none" strike="noStrike" cap="none">
                <a:solidFill>
                  <a:srgbClr val="C582F4"/>
                </a:solidFill>
                <a:latin typeface="Comfortaa"/>
                <a:ea typeface="Comfortaa"/>
                <a:cs typeface="Comfortaa"/>
                <a:sym typeface="Comfortaa"/>
              </a:rPr>
              <a:t>LIENZO DE PROPUESTA DE VALOR</a:t>
            </a:r>
            <a:endParaRPr sz="3600" b="1" i="0" u="none" strike="noStrike" cap="none">
              <a:solidFill>
                <a:srgbClr val="C582F4"/>
              </a:solidFill>
              <a:latin typeface="Comfortaa"/>
              <a:ea typeface="Comfortaa"/>
              <a:cs typeface="Comfortaa"/>
              <a:sym typeface="Comfortaa"/>
            </a:endParaRPr>
          </a:p>
        </p:txBody>
      </p:sp>
      <p:grpSp>
        <p:nvGrpSpPr>
          <p:cNvPr id="483" name="Google Shape;483;g2a9f74e2c68_0_305"/>
          <p:cNvGrpSpPr/>
          <p:nvPr/>
        </p:nvGrpSpPr>
        <p:grpSpPr>
          <a:xfrm>
            <a:off x="423400" y="1900925"/>
            <a:ext cx="8297200" cy="3931300"/>
            <a:chOff x="255020" y="2488130"/>
            <a:chExt cx="8297200" cy="3539479"/>
          </a:xfrm>
        </p:grpSpPr>
        <p:pic>
          <p:nvPicPr>
            <p:cNvPr id="484" name="Google Shape;484;g2a9f74e2c68_0_305"/>
            <p:cNvPicPr preferRelativeResize="0"/>
            <p:nvPr/>
          </p:nvPicPr>
          <p:blipFill rotWithShape="1">
            <a:blip r:embed="rId3">
              <a:alphaModFix/>
            </a:blip>
            <a:srcRect/>
            <a:stretch/>
          </p:blipFill>
          <p:spPr>
            <a:xfrm>
              <a:off x="255020" y="2488130"/>
              <a:ext cx="8297200" cy="3539479"/>
            </a:xfrm>
            <a:prstGeom prst="rect">
              <a:avLst/>
            </a:prstGeom>
            <a:noFill/>
            <a:ln>
              <a:noFill/>
            </a:ln>
          </p:spPr>
        </p:pic>
        <p:grpSp>
          <p:nvGrpSpPr>
            <p:cNvPr id="485" name="Google Shape;485;g2a9f74e2c68_0_305"/>
            <p:cNvGrpSpPr/>
            <p:nvPr/>
          </p:nvGrpSpPr>
          <p:grpSpPr>
            <a:xfrm>
              <a:off x="774915" y="2622375"/>
              <a:ext cx="7024263" cy="347311"/>
              <a:chOff x="774915" y="2622375"/>
              <a:chExt cx="7024263" cy="347311"/>
            </a:xfrm>
          </p:grpSpPr>
          <p:sp>
            <p:nvSpPr>
              <p:cNvPr id="486" name="Google Shape;486;g2a9f74e2c68_0_305"/>
              <p:cNvSpPr txBox="1"/>
              <p:nvPr/>
            </p:nvSpPr>
            <p:spPr>
              <a:xfrm>
                <a:off x="774915" y="2636986"/>
                <a:ext cx="2820600" cy="332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lt1"/>
                    </a:solidFill>
                    <a:highlight>
                      <a:srgbClr val="77C6FC"/>
                    </a:highlight>
                    <a:latin typeface="Arial"/>
                    <a:ea typeface="Arial"/>
                    <a:cs typeface="Arial"/>
                    <a:sym typeface="Arial"/>
                  </a:rPr>
                  <a:t>Mapa de Valor</a:t>
                </a:r>
                <a:endParaRPr sz="1400" b="0" i="0" u="none" strike="noStrike" cap="none">
                  <a:solidFill>
                    <a:schemeClr val="lt1"/>
                  </a:solidFill>
                  <a:highlight>
                    <a:srgbClr val="77C6FC"/>
                  </a:highlight>
                  <a:latin typeface="Arial"/>
                  <a:ea typeface="Arial"/>
                  <a:cs typeface="Arial"/>
                  <a:sym typeface="Arial"/>
                </a:endParaRPr>
              </a:p>
            </p:txBody>
          </p:sp>
          <p:sp>
            <p:nvSpPr>
              <p:cNvPr id="487" name="Google Shape;487;g2a9f74e2c68_0_305"/>
              <p:cNvSpPr txBox="1"/>
              <p:nvPr/>
            </p:nvSpPr>
            <p:spPr>
              <a:xfrm>
                <a:off x="4978578" y="2622375"/>
                <a:ext cx="2820600" cy="332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lt1"/>
                    </a:solidFill>
                    <a:highlight>
                      <a:srgbClr val="77C6FC"/>
                    </a:highlight>
                    <a:latin typeface="Arial"/>
                    <a:ea typeface="Arial"/>
                    <a:cs typeface="Arial"/>
                    <a:sym typeface="Arial"/>
                  </a:rPr>
                  <a:t>Perfil Usuario/Cliente</a:t>
                </a:r>
                <a:endParaRPr sz="1400" b="0" i="0" u="none" strike="noStrike" cap="none">
                  <a:solidFill>
                    <a:schemeClr val="lt1"/>
                  </a:solidFill>
                  <a:highlight>
                    <a:srgbClr val="77C6FC"/>
                  </a:highlight>
                  <a:latin typeface="Arial"/>
                  <a:ea typeface="Arial"/>
                  <a:cs typeface="Arial"/>
                  <a:sym typeface="Arial"/>
                </a:endParaRPr>
              </a:p>
            </p:txBody>
          </p:sp>
        </p:grpSp>
      </p:grpSp>
      <p:sp>
        <p:nvSpPr>
          <p:cNvPr id="488" name="Google Shape;488;g2a9f74e2c68_0_305"/>
          <p:cNvSpPr txBox="1"/>
          <p:nvPr/>
        </p:nvSpPr>
        <p:spPr>
          <a:xfrm>
            <a:off x="366245" y="946672"/>
            <a:ext cx="84114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1" i="0" u="none" strike="noStrike" cap="none">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sz="1400" b="1" i="0" u="none" strike="noStrike" cap="none">
                <a:solidFill>
                  <a:srgbClr val="666666"/>
                </a:solidFill>
                <a:latin typeface="Comfortaa"/>
                <a:ea typeface="Comfortaa"/>
                <a:cs typeface="Comfortaa"/>
                <a:sym typeface="Comfortaa"/>
              </a:rPr>
              <a:t>El lienzo está dividido en dos partes: el perfil de usuario/cliente y el mapa de valor.</a:t>
            </a:r>
            <a:endParaRPr/>
          </a:p>
          <a:p>
            <a:pPr marL="0" marR="0" lvl="0" indent="0" algn="l" rtl="0">
              <a:lnSpc>
                <a:spcPct val="100000"/>
              </a:lnSpc>
              <a:spcBef>
                <a:spcPts val="0"/>
              </a:spcBef>
              <a:spcAft>
                <a:spcPts val="0"/>
              </a:spcAft>
              <a:buNone/>
            </a:pPr>
            <a:br>
              <a:rPr lang="es-CL" sz="1400" b="1" i="0" u="none" strike="noStrike" cap="none">
                <a:solidFill>
                  <a:srgbClr val="666666"/>
                </a:solidFill>
                <a:latin typeface="Comfortaa"/>
                <a:ea typeface="Comfortaa"/>
                <a:cs typeface="Comfortaa"/>
                <a:sym typeface="Comfortaa"/>
              </a:rPr>
            </a:br>
            <a:endParaRPr sz="1400" b="1" i="0" u="none" strike="noStrike" cap="none">
              <a:solidFill>
                <a:srgbClr val="666666"/>
              </a:solidFill>
              <a:latin typeface="Comfortaa"/>
              <a:ea typeface="Comfortaa"/>
              <a:cs typeface="Comfortaa"/>
              <a:sym typeface="Comforta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5"/>
          <p:cNvSpPr txBox="1"/>
          <p:nvPr/>
        </p:nvSpPr>
        <p:spPr>
          <a:xfrm>
            <a:off x="0" y="112172"/>
            <a:ext cx="9144000" cy="606000"/>
          </a:xfrm>
          <a:prstGeom prst="rect">
            <a:avLst/>
          </a:prstGeom>
          <a:noFill/>
          <a:ln>
            <a:noFill/>
          </a:ln>
        </p:spPr>
        <p:txBody>
          <a:bodyPr spcFirstLastPara="1" wrap="square" lIns="51425" tIns="25700" rIns="51425" bIns="2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CL" sz="3600" b="1" i="0" u="none" strike="noStrike" cap="none">
                <a:solidFill>
                  <a:srgbClr val="C582F4"/>
                </a:solidFill>
                <a:latin typeface="Comfortaa"/>
                <a:ea typeface="Comfortaa"/>
                <a:cs typeface="Comfortaa"/>
                <a:sym typeface="Comfortaa"/>
              </a:rPr>
              <a:t>LIENZO DE PROPUESTA DE VALOR</a:t>
            </a:r>
            <a:endParaRPr sz="3600" b="1" i="0" u="none" strike="noStrike" cap="none">
              <a:solidFill>
                <a:srgbClr val="C582F4"/>
              </a:solidFill>
              <a:latin typeface="Comfortaa"/>
              <a:ea typeface="Comfortaa"/>
              <a:cs typeface="Comfortaa"/>
              <a:sym typeface="Comfortaa"/>
            </a:endParaRPr>
          </a:p>
        </p:txBody>
      </p:sp>
      <p:grpSp>
        <p:nvGrpSpPr>
          <p:cNvPr id="495" name="Google Shape;495;p15"/>
          <p:cNvGrpSpPr/>
          <p:nvPr/>
        </p:nvGrpSpPr>
        <p:grpSpPr>
          <a:xfrm>
            <a:off x="534120" y="2385663"/>
            <a:ext cx="8075665" cy="3777926"/>
            <a:chOff x="255020" y="2152757"/>
            <a:chExt cx="8297200" cy="3777926"/>
          </a:xfrm>
        </p:grpSpPr>
        <p:pic>
          <p:nvPicPr>
            <p:cNvPr id="496" name="Google Shape;496;p15"/>
            <p:cNvPicPr preferRelativeResize="0"/>
            <p:nvPr/>
          </p:nvPicPr>
          <p:blipFill rotWithShape="1">
            <a:blip r:embed="rId3">
              <a:alphaModFix/>
            </a:blip>
            <a:srcRect/>
            <a:stretch/>
          </p:blipFill>
          <p:spPr>
            <a:xfrm>
              <a:off x="255020" y="2152757"/>
              <a:ext cx="8297200" cy="3777926"/>
            </a:xfrm>
            <a:prstGeom prst="rect">
              <a:avLst/>
            </a:prstGeom>
            <a:noFill/>
            <a:ln>
              <a:noFill/>
            </a:ln>
          </p:spPr>
        </p:pic>
        <p:grpSp>
          <p:nvGrpSpPr>
            <p:cNvPr id="497" name="Google Shape;497;p15"/>
            <p:cNvGrpSpPr/>
            <p:nvPr/>
          </p:nvGrpSpPr>
          <p:grpSpPr>
            <a:xfrm>
              <a:off x="965415" y="2404897"/>
              <a:ext cx="6965663" cy="369314"/>
              <a:chOff x="965415" y="2404897"/>
              <a:chExt cx="6965663" cy="369314"/>
            </a:xfrm>
          </p:grpSpPr>
          <p:sp>
            <p:nvSpPr>
              <p:cNvPr id="498" name="Google Shape;498;p15"/>
              <p:cNvSpPr txBox="1"/>
              <p:nvPr/>
            </p:nvSpPr>
            <p:spPr>
              <a:xfrm>
                <a:off x="965415" y="2404897"/>
                <a:ext cx="28206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lt1"/>
                    </a:solidFill>
                    <a:highlight>
                      <a:srgbClr val="77C6FC"/>
                    </a:highlight>
                    <a:latin typeface="Arial"/>
                    <a:ea typeface="Arial"/>
                    <a:cs typeface="Arial"/>
                    <a:sym typeface="Arial"/>
                  </a:rPr>
                  <a:t>Mapa de Valor</a:t>
                </a:r>
                <a:endParaRPr sz="1400" b="0" i="0" u="none" strike="noStrike" cap="none">
                  <a:solidFill>
                    <a:schemeClr val="lt1"/>
                  </a:solidFill>
                  <a:highlight>
                    <a:srgbClr val="77C6FC"/>
                  </a:highlight>
                  <a:latin typeface="Arial"/>
                  <a:ea typeface="Arial"/>
                  <a:cs typeface="Arial"/>
                  <a:sym typeface="Arial"/>
                </a:endParaRPr>
              </a:p>
            </p:txBody>
          </p:sp>
          <p:sp>
            <p:nvSpPr>
              <p:cNvPr id="499" name="Google Shape;499;p15"/>
              <p:cNvSpPr txBox="1"/>
              <p:nvPr/>
            </p:nvSpPr>
            <p:spPr>
              <a:xfrm>
                <a:off x="5110478" y="2404911"/>
                <a:ext cx="28206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lt1"/>
                    </a:solidFill>
                    <a:highlight>
                      <a:srgbClr val="77C6FC"/>
                    </a:highlight>
                    <a:latin typeface="Arial"/>
                    <a:ea typeface="Arial"/>
                    <a:cs typeface="Arial"/>
                    <a:sym typeface="Arial"/>
                  </a:rPr>
                  <a:t>Perfil Usuario/Cliente</a:t>
                </a:r>
                <a:endParaRPr sz="1400" b="0" i="0" u="none" strike="noStrike" cap="none">
                  <a:solidFill>
                    <a:schemeClr val="lt1"/>
                  </a:solidFill>
                  <a:highlight>
                    <a:srgbClr val="77C6FC"/>
                  </a:highlight>
                  <a:latin typeface="Arial"/>
                  <a:ea typeface="Arial"/>
                  <a:cs typeface="Arial"/>
                  <a:sym typeface="Arial"/>
                </a:endParaRPr>
              </a:p>
            </p:txBody>
          </p:sp>
        </p:grpSp>
      </p:grpSp>
      <p:sp>
        <p:nvSpPr>
          <p:cNvPr id="500" name="Google Shape;500;p15"/>
          <p:cNvSpPr txBox="1"/>
          <p:nvPr/>
        </p:nvSpPr>
        <p:spPr>
          <a:xfrm>
            <a:off x="366245" y="718072"/>
            <a:ext cx="8411400" cy="160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1400" b="1" i="0" u="none" strike="noStrike" cap="none">
                <a:solidFill>
                  <a:srgbClr val="666666"/>
                </a:solidFill>
                <a:latin typeface="Comfortaa"/>
                <a:ea typeface="Comfortaa"/>
                <a:cs typeface="Comfortaa"/>
                <a:sym typeface="Comfortaa"/>
              </a:rPr>
              <a:t>El Perfil Usuario/Cliente </a:t>
            </a:r>
            <a:r>
              <a:rPr lang="es-CL" sz="1400" b="1" i="0" u="none" strike="noStrike" cap="none">
                <a:solidFill>
                  <a:schemeClr val="lt1"/>
                </a:solidFill>
                <a:highlight>
                  <a:srgbClr val="77C6FC"/>
                </a:highlight>
                <a:latin typeface="Comfortaa"/>
                <a:ea typeface="Comfortaa"/>
                <a:cs typeface="Comfortaa"/>
                <a:sym typeface="Comfortaa"/>
              </a:rPr>
              <a:t>describe las necesidades y deseos</a:t>
            </a:r>
            <a:r>
              <a:rPr lang="es-CL" sz="1400" b="1" i="0" u="none" strike="noStrike" cap="none">
                <a:solidFill>
                  <a:srgbClr val="666666"/>
                </a:solidFill>
                <a:latin typeface="Comfortaa"/>
                <a:ea typeface="Comfortaa"/>
                <a:cs typeface="Comfortaa"/>
                <a:sym typeface="Comfortaa"/>
              </a:rPr>
              <a:t> de nuestro cliente objetivo.</a:t>
            </a:r>
            <a:endParaRPr/>
          </a:p>
          <a:p>
            <a:pPr marL="0" marR="0" lvl="0" indent="0" algn="l" rtl="0">
              <a:lnSpc>
                <a:spcPct val="100000"/>
              </a:lnSpc>
              <a:spcBef>
                <a:spcPts val="0"/>
              </a:spcBef>
              <a:spcAft>
                <a:spcPts val="0"/>
              </a:spcAft>
              <a:buNone/>
            </a:pPr>
            <a:endParaRPr sz="1400" b="1" i="0" u="none" strike="noStrike" cap="none">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sz="1400" b="1" i="0" u="none" strike="noStrike" cap="none">
                <a:solidFill>
                  <a:srgbClr val="666666"/>
                </a:solidFill>
                <a:latin typeface="Comfortaa"/>
                <a:ea typeface="Comfortaa"/>
                <a:cs typeface="Comfortaa"/>
                <a:sym typeface="Comfortaa"/>
              </a:rPr>
              <a:t>El mapa de valor </a:t>
            </a:r>
            <a:r>
              <a:rPr lang="es-CL" sz="1400" b="1" i="0" u="none" strike="noStrike" cap="none">
                <a:solidFill>
                  <a:schemeClr val="lt1"/>
                </a:solidFill>
                <a:highlight>
                  <a:srgbClr val="77C6FC"/>
                </a:highlight>
                <a:latin typeface="Comfortaa"/>
                <a:ea typeface="Comfortaa"/>
                <a:cs typeface="Comfortaa"/>
                <a:sym typeface="Comfortaa"/>
              </a:rPr>
              <a:t>describe cómo el producto o servicio satisface las necesidades </a:t>
            </a:r>
            <a:r>
              <a:rPr lang="es-CL" sz="1400" b="1" i="0" u="none" strike="noStrike" cap="none">
                <a:solidFill>
                  <a:srgbClr val="666666"/>
                </a:solidFill>
                <a:latin typeface="Comfortaa"/>
                <a:ea typeface="Comfortaa"/>
                <a:cs typeface="Comfortaa"/>
                <a:sym typeface="Comfortaa"/>
              </a:rPr>
              <a:t>de ese cliente.</a:t>
            </a:r>
            <a:endParaRPr/>
          </a:p>
          <a:p>
            <a:pPr marL="0" marR="0" lvl="0" indent="0" algn="l" rtl="0">
              <a:lnSpc>
                <a:spcPct val="100000"/>
              </a:lnSpc>
              <a:spcBef>
                <a:spcPts val="0"/>
              </a:spcBef>
              <a:spcAft>
                <a:spcPts val="0"/>
              </a:spcAft>
              <a:buNone/>
            </a:pPr>
            <a:endParaRPr sz="1400" b="1" i="0" u="none" strike="noStrike" cap="none">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sz="1400" b="1" i="0" u="none" strike="noStrike" cap="none">
                <a:solidFill>
                  <a:srgbClr val="666666"/>
                </a:solidFill>
                <a:latin typeface="Comfortaa"/>
                <a:ea typeface="Comfortaa"/>
                <a:cs typeface="Comfortaa"/>
                <a:sym typeface="Comfortaa"/>
              </a:rPr>
              <a:t>El encaje entre el mapa de valor y el perfil usuario/cliente es la medida en que el producto o servicio satisface las necesidades de los clientes.</a:t>
            </a:r>
            <a:endParaRPr/>
          </a:p>
        </p:txBody>
      </p:sp>
      <p:sp>
        <p:nvSpPr>
          <p:cNvPr id="501" name="Google Shape;501;p15"/>
          <p:cNvSpPr/>
          <p:nvPr/>
        </p:nvSpPr>
        <p:spPr>
          <a:xfrm>
            <a:off x="4031998" y="3734614"/>
            <a:ext cx="1080000" cy="1080000"/>
          </a:xfrm>
          <a:prstGeom prst="ellipse">
            <a:avLst/>
          </a:prstGeom>
          <a:solidFill>
            <a:srgbClr val="E75B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CL" sz="1400" b="0" i="0" u="none" strike="noStrike" cap="none">
                <a:solidFill>
                  <a:schemeClr val="lt1"/>
                </a:solidFill>
                <a:latin typeface="Arial"/>
                <a:ea typeface="Arial"/>
                <a:cs typeface="Arial"/>
                <a:sym typeface="Arial"/>
              </a:rPr>
              <a:t>Encaje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6"/>
          <p:cNvSpPr txBox="1"/>
          <p:nvPr/>
        </p:nvSpPr>
        <p:spPr>
          <a:xfrm>
            <a:off x="0" y="188372"/>
            <a:ext cx="9144000" cy="606000"/>
          </a:xfrm>
          <a:prstGeom prst="rect">
            <a:avLst/>
          </a:prstGeom>
          <a:noFill/>
          <a:ln>
            <a:noFill/>
          </a:ln>
        </p:spPr>
        <p:txBody>
          <a:bodyPr spcFirstLastPara="1" wrap="square" lIns="51425" tIns="25700" rIns="51425" bIns="2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s-CL" sz="3600" b="1" i="0" u="none" strike="noStrike" cap="none">
                <a:solidFill>
                  <a:srgbClr val="C582F4"/>
                </a:solidFill>
                <a:latin typeface="Comfortaa"/>
                <a:ea typeface="Comfortaa"/>
                <a:cs typeface="Comfortaa"/>
                <a:sym typeface="Comfortaa"/>
              </a:rPr>
              <a:t>LIENZO DE PROPUESTA DE VALOR</a:t>
            </a:r>
            <a:endParaRPr sz="3600" b="1" i="0" u="none" strike="noStrike" cap="none">
              <a:solidFill>
                <a:srgbClr val="C582F4"/>
              </a:solidFill>
              <a:latin typeface="Comfortaa"/>
              <a:ea typeface="Comfortaa"/>
              <a:cs typeface="Comfortaa"/>
              <a:sym typeface="Comfortaa"/>
            </a:endParaRPr>
          </a:p>
        </p:txBody>
      </p:sp>
      <p:grpSp>
        <p:nvGrpSpPr>
          <p:cNvPr id="508" name="Google Shape;508;p16"/>
          <p:cNvGrpSpPr/>
          <p:nvPr/>
        </p:nvGrpSpPr>
        <p:grpSpPr>
          <a:xfrm>
            <a:off x="-39" y="1252470"/>
            <a:ext cx="9144343" cy="4506143"/>
            <a:chOff x="255020" y="2350393"/>
            <a:chExt cx="8297199" cy="3580282"/>
          </a:xfrm>
        </p:grpSpPr>
        <p:pic>
          <p:nvPicPr>
            <p:cNvPr id="509" name="Google Shape;509;p16"/>
            <p:cNvPicPr preferRelativeResize="0"/>
            <p:nvPr/>
          </p:nvPicPr>
          <p:blipFill rotWithShape="1">
            <a:blip r:embed="rId3">
              <a:alphaModFix/>
            </a:blip>
            <a:srcRect/>
            <a:stretch/>
          </p:blipFill>
          <p:spPr>
            <a:xfrm>
              <a:off x="255020" y="2488141"/>
              <a:ext cx="8297199" cy="3442534"/>
            </a:xfrm>
            <a:prstGeom prst="rect">
              <a:avLst/>
            </a:prstGeom>
            <a:noFill/>
            <a:ln>
              <a:noFill/>
            </a:ln>
          </p:spPr>
        </p:pic>
        <p:grpSp>
          <p:nvGrpSpPr>
            <p:cNvPr id="510" name="Google Shape;510;p16"/>
            <p:cNvGrpSpPr/>
            <p:nvPr/>
          </p:nvGrpSpPr>
          <p:grpSpPr>
            <a:xfrm>
              <a:off x="774915" y="2350393"/>
              <a:ext cx="6993481" cy="307978"/>
              <a:chOff x="774915" y="2350393"/>
              <a:chExt cx="6993481" cy="307978"/>
            </a:xfrm>
          </p:grpSpPr>
          <p:sp>
            <p:nvSpPr>
              <p:cNvPr id="511" name="Google Shape;511;p16"/>
              <p:cNvSpPr txBox="1"/>
              <p:nvPr/>
            </p:nvSpPr>
            <p:spPr>
              <a:xfrm>
                <a:off x="774915" y="2350393"/>
                <a:ext cx="2820600" cy="29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lt1"/>
                    </a:solidFill>
                    <a:highlight>
                      <a:srgbClr val="77C6FC"/>
                    </a:highlight>
                    <a:latin typeface="Arial"/>
                    <a:ea typeface="Arial"/>
                    <a:cs typeface="Arial"/>
                    <a:sym typeface="Arial"/>
                  </a:rPr>
                  <a:t>Mapa de Valor</a:t>
                </a:r>
                <a:endParaRPr sz="1400" b="0" i="0" u="none" strike="noStrike" cap="none">
                  <a:solidFill>
                    <a:schemeClr val="lt1"/>
                  </a:solidFill>
                  <a:highlight>
                    <a:srgbClr val="77C6FC"/>
                  </a:highlight>
                  <a:latin typeface="Arial"/>
                  <a:ea typeface="Arial"/>
                  <a:cs typeface="Arial"/>
                  <a:sym typeface="Arial"/>
                </a:endParaRPr>
              </a:p>
            </p:txBody>
          </p:sp>
          <p:sp>
            <p:nvSpPr>
              <p:cNvPr id="512" name="Google Shape;512;p16"/>
              <p:cNvSpPr txBox="1"/>
              <p:nvPr/>
            </p:nvSpPr>
            <p:spPr>
              <a:xfrm>
                <a:off x="4947796" y="2364971"/>
                <a:ext cx="2820600" cy="29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lt1"/>
                    </a:solidFill>
                    <a:highlight>
                      <a:srgbClr val="77C6FC"/>
                    </a:highlight>
                    <a:latin typeface="Arial"/>
                    <a:ea typeface="Arial"/>
                    <a:cs typeface="Arial"/>
                    <a:sym typeface="Arial"/>
                  </a:rPr>
                  <a:t>Perfil Usuario/Cliente</a:t>
                </a:r>
                <a:endParaRPr sz="1400" b="0" i="0" u="none" strike="noStrike" cap="none">
                  <a:solidFill>
                    <a:schemeClr val="lt1"/>
                  </a:solidFill>
                  <a:highlight>
                    <a:srgbClr val="77C6FC"/>
                  </a:highlight>
                  <a:latin typeface="Arial"/>
                  <a:ea typeface="Arial"/>
                  <a:cs typeface="Arial"/>
                  <a:sym typeface="Arial"/>
                </a:endParaRPr>
              </a:p>
            </p:txBody>
          </p:sp>
        </p:grpSp>
      </p:grpSp>
      <p:sp>
        <p:nvSpPr>
          <p:cNvPr id="513" name="Google Shape;513;p16"/>
          <p:cNvSpPr txBox="1"/>
          <p:nvPr/>
        </p:nvSpPr>
        <p:spPr>
          <a:xfrm>
            <a:off x="366245" y="794272"/>
            <a:ext cx="8411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1400" b="1" i="0" u="none" strike="noStrike" cap="none">
                <a:solidFill>
                  <a:schemeClr val="lt1"/>
                </a:solidFill>
                <a:highlight>
                  <a:srgbClr val="77C6FC"/>
                </a:highlight>
                <a:latin typeface="Comfortaa"/>
                <a:ea typeface="Comfortaa"/>
                <a:cs typeface="Comfortaa"/>
                <a:sym typeface="Comfortaa"/>
              </a:rPr>
              <a:t>EJEMPLO CON PERFIL PERSONA</a:t>
            </a:r>
            <a:r>
              <a:rPr lang="es-CL" sz="1400" b="1" i="0" u="none" strike="noStrike" cap="none">
                <a:solidFill>
                  <a:srgbClr val="666666"/>
                </a:solidFill>
                <a:latin typeface="Comfortaa"/>
                <a:ea typeface="Comfortaa"/>
                <a:cs typeface="Comfortaa"/>
                <a:sym typeface="Comfortaa"/>
              </a:rPr>
              <a:t> CON NECESIDADES DE COMIDA SALUDABLE</a:t>
            </a:r>
            <a:endParaRPr/>
          </a:p>
        </p:txBody>
      </p:sp>
      <p:sp>
        <p:nvSpPr>
          <p:cNvPr id="514" name="Google Shape;514;p16"/>
          <p:cNvSpPr/>
          <p:nvPr/>
        </p:nvSpPr>
        <p:spPr>
          <a:xfrm>
            <a:off x="4555012" y="3944816"/>
            <a:ext cx="1409000" cy="558104"/>
          </a:xfrm>
          <a:prstGeom prst="roundRect">
            <a:avLst>
              <a:gd name="adj" fmla="val 16667"/>
            </a:avLst>
          </a:prstGeom>
          <a:solidFill>
            <a:srgbClr val="D17EF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s-CL" sz="1000" b="0" i="0" u="none" strike="noStrike" cap="none">
                <a:solidFill>
                  <a:schemeClr val="lt1"/>
                </a:solidFill>
                <a:latin typeface="Arial"/>
                <a:ea typeface="Arial"/>
                <a:cs typeface="Arial"/>
                <a:sym typeface="Arial"/>
              </a:rPr>
              <a:t>No tienen tiempo para cocinar comidas saludables</a:t>
            </a:r>
            <a:endParaRPr sz="1400" b="0" i="0" u="none" strike="noStrike" cap="none">
              <a:solidFill>
                <a:schemeClr val="lt1"/>
              </a:solidFill>
              <a:latin typeface="Arial"/>
              <a:ea typeface="Arial"/>
              <a:cs typeface="Arial"/>
              <a:sym typeface="Arial"/>
            </a:endParaRPr>
          </a:p>
        </p:txBody>
      </p:sp>
      <p:sp>
        <p:nvSpPr>
          <p:cNvPr id="515" name="Google Shape;515;p16"/>
          <p:cNvSpPr/>
          <p:nvPr/>
        </p:nvSpPr>
        <p:spPr>
          <a:xfrm>
            <a:off x="6689733" y="4904822"/>
            <a:ext cx="1735810" cy="543014"/>
          </a:xfrm>
          <a:prstGeom prst="roundRect">
            <a:avLst>
              <a:gd name="adj" fmla="val 16667"/>
            </a:avLst>
          </a:prstGeom>
          <a:solidFill>
            <a:srgbClr val="D17E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CL" sz="1100" b="0" i="0" u="none" strike="noStrike" cap="none">
                <a:solidFill>
                  <a:schemeClr val="lt1"/>
                </a:solidFill>
                <a:latin typeface="Arial"/>
                <a:ea typeface="Arial"/>
                <a:cs typeface="Arial"/>
                <a:sym typeface="Arial"/>
              </a:rPr>
              <a:t>No encuentra opciones saludables en los restaurantes.</a:t>
            </a:r>
            <a:endParaRPr sz="1400" b="0" i="0" u="none" strike="noStrike" cap="none">
              <a:solidFill>
                <a:schemeClr val="lt1"/>
              </a:solidFill>
              <a:latin typeface="Arial"/>
              <a:ea typeface="Arial"/>
              <a:cs typeface="Arial"/>
              <a:sym typeface="Arial"/>
            </a:endParaRPr>
          </a:p>
        </p:txBody>
      </p:sp>
      <p:sp>
        <p:nvSpPr>
          <p:cNvPr id="516" name="Google Shape;516;p16"/>
          <p:cNvSpPr/>
          <p:nvPr/>
        </p:nvSpPr>
        <p:spPr>
          <a:xfrm>
            <a:off x="5171875" y="5023810"/>
            <a:ext cx="1409000" cy="468614"/>
          </a:xfrm>
          <a:prstGeom prst="roundRect">
            <a:avLst>
              <a:gd name="adj" fmla="val 16667"/>
            </a:avLst>
          </a:prstGeom>
          <a:solidFill>
            <a:srgbClr val="D17E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CL" sz="1100" b="0" i="0" u="none" strike="noStrike" cap="none">
                <a:solidFill>
                  <a:schemeClr val="lt1"/>
                </a:solidFill>
                <a:latin typeface="Arial"/>
                <a:ea typeface="Arial"/>
                <a:cs typeface="Arial"/>
                <a:sym typeface="Arial"/>
              </a:rPr>
              <a:t>No sabe cómo cocinar comidas saludables</a:t>
            </a:r>
            <a:endParaRPr sz="1000" b="0" i="0" u="none" strike="noStrike" cap="none">
              <a:solidFill>
                <a:schemeClr val="lt1"/>
              </a:solidFill>
              <a:latin typeface="Arial"/>
              <a:ea typeface="Arial"/>
              <a:cs typeface="Arial"/>
              <a:sym typeface="Arial"/>
            </a:endParaRPr>
          </a:p>
        </p:txBody>
      </p:sp>
      <p:sp>
        <p:nvSpPr>
          <p:cNvPr id="517" name="Google Shape;517;p16"/>
          <p:cNvSpPr/>
          <p:nvPr/>
        </p:nvSpPr>
        <p:spPr>
          <a:xfrm>
            <a:off x="5348883" y="1964126"/>
            <a:ext cx="1226639" cy="558103"/>
          </a:xfrm>
          <a:prstGeom prst="roundRect">
            <a:avLst>
              <a:gd name="adj" fmla="val 16667"/>
            </a:avLst>
          </a:prstGeom>
          <a:solidFill>
            <a:srgbClr val="8888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CL" sz="1000" b="0" i="0" u="none" strike="noStrike" cap="none">
                <a:solidFill>
                  <a:schemeClr val="lt1"/>
                </a:solidFill>
                <a:latin typeface="Arial"/>
                <a:ea typeface="Arial"/>
                <a:cs typeface="Arial"/>
                <a:sym typeface="Arial"/>
              </a:rPr>
              <a:t>Tener energía y vitalidad</a:t>
            </a:r>
            <a:endParaRPr sz="1400" b="0" i="0" u="none" strike="noStrike" cap="none">
              <a:solidFill>
                <a:schemeClr val="lt1"/>
              </a:solidFill>
              <a:latin typeface="Arial"/>
              <a:ea typeface="Arial"/>
              <a:cs typeface="Arial"/>
              <a:sym typeface="Arial"/>
            </a:endParaRPr>
          </a:p>
        </p:txBody>
      </p:sp>
      <p:sp>
        <p:nvSpPr>
          <p:cNvPr id="518" name="Google Shape;518;p16"/>
          <p:cNvSpPr/>
          <p:nvPr/>
        </p:nvSpPr>
        <p:spPr>
          <a:xfrm>
            <a:off x="4525294" y="2783881"/>
            <a:ext cx="1468500" cy="558000"/>
          </a:xfrm>
          <a:prstGeom prst="roundRect">
            <a:avLst>
              <a:gd name="adj" fmla="val 16667"/>
            </a:avLst>
          </a:prstGeom>
          <a:solidFill>
            <a:srgbClr val="8888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CL" sz="1000" b="0" i="0" u="none" strike="noStrike" cap="none">
                <a:solidFill>
                  <a:schemeClr val="lt1"/>
                </a:solidFill>
                <a:latin typeface="Arial"/>
                <a:ea typeface="Arial"/>
                <a:cs typeface="Arial"/>
                <a:sym typeface="Arial"/>
              </a:rPr>
              <a:t>Mejorar su salud en genera</a:t>
            </a:r>
            <a:endParaRPr sz="1400" b="0" i="0" u="none" strike="noStrike" cap="none">
              <a:solidFill>
                <a:schemeClr val="lt1"/>
              </a:solidFill>
              <a:latin typeface="Arial"/>
              <a:ea typeface="Arial"/>
              <a:cs typeface="Arial"/>
              <a:sym typeface="Arial"/>
            </a:endParaRPr>
          </a:p>
        </p:txBody>
      </p:sp>
      <p:sp>
        <p:nvSpPr>
          <p:cNvPr id="519" name="Google Shape;519;p16"/>
          <p:cNvSpPr/>
          <p:nvPr/>
        </p:nvSpPr>
        <p:spPr>
          <a:xfrm>
            <a:off x="8002632" y="2724394"/>
            <a:ext cx="1226700" cy="558000"/>
          </a:xfrm>
          <a:prstGeom prst="roundRect">
            <a:avLst>
              <a:gd name="adj" fmla="val 16667"/>
            </a:avLst>
          </a:prstGeom>
          <a:solidFill>
            <a:srgbClr val="4949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CL" sz="1000" b="0" i="0" u="none" strike="noStrike" cap="none">
                <a:solidFill>
                  <a:schemeClr val="lt1"/>
                </a:solidFill>
                <a:latin typeface="Arial"/>
                <a:ea typeface="Arial"/>
                <a:cs typeface="Arial"/>
                <a:sym typeface="Arial"/>
              </a:rPr>
              <a:t>Mejorar calidad de vida</a:t>
            </a:r>
            <a:endParaRPr sz="1000" b="0" i="0" u="none" strike="noStrike" cap="none">
              <a:solidFill>
                <a:schemeClr val="lt1"/>
              </a:solidFill>
              <a:latin typeface="Arial"/>
              <a:ea typeface="Arial"/>
              <a:cs typeface="Arial"/>
              <a:sym typeface="Arial"/>
            </a:endParaRPr>
          </a:p>
        </p:txBody>
      </p:sp>
      <p:sp>
        <p:nvSpPr>
          <p:cNvPr id="520" name="Google Shape;520;p16"/>
          <p:cNvSpPr/>
          <p:nvPr/>
        </p:nvSpPr>
        <p:spPr>
          <a:xfrm>
            <a:off x="6904637" y="3503050"/>
            <a:ext cx="1098000" cy="558000"/>
          </a:xfrm>
          <a:prstGeom prst="roundRect">
            <a:avLst>
              <a:gd name="adj" fmla="val 16667"/>
            </a:avLst>
          </a:prstGeom>
          <a:solidFill>
            <a:srgbClr val="4949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CL" sz="1000" b="0" i="0" u="none" strike="noStrike" cap="none">
                <a:solidFill>
                  <a:schemeClr val="lt1"/>
                </a:solidFill>
                <a:latin typeface="Arial"/>
                <a:ea typeface="Arial"/>
                <a:cs typeface="Arial"/>
                <a:sym typeface="Arial"/>
              </a:rPr>
              <a:t>Comer saludable</a:t>
            </a:r>
            <a:endParaRPr sz="1000" b="0" i="0" u="none" strike="noStrike" cap="none">
              <a:solidFill>
                <a:schemeClr val="lt1"/>
              </a:solidFill>
              <a:latin typeface="Arial"/>
              <a:ea typeface="Arial"/>
              <a:cs typeface="Arial"/>
              <a:sym typeface="Arial"/>
            </a:endParaRPr>
          </a:p>
        </p:txBody>
      </p:sp>
      <p:sp>
        <p:nvSpPr>
          <p:cNvPr id="521" name="Google Shape;521;p16"/>
          <p:cNvSpPr/>
          <p:nvPr/>
        </p:nvSpPr>
        <p:spPr>
          <a:xfrm>
            <a:off x="2686545" y="3851929"/>
            <a:ext cx="1330446" cy="558103"/>
          </a:xfrm>
          <a:prstGeom prst="roundRect">
            <a:avLst>
              <a:gd name="adj" fmla="val 16667"/>
            </a:avLst>
          </a:prstGeom>
          <a:solidFill>
            <a:srgbClr val="D17E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CL" sz="1100" b="0" i="0" u="none" strike="noStrike" cap="none">
                <a:solidFill>
                  <a:schemeClr val="lt1"/>
                </a:solidFill>
                <a:latin typeface="Arial"/>
                <a:ea typeface="Arial"/>
                <a:cs typeface="Arial"/>
                <a:sym typeface="Arial"/>
              </a:rPr>
              <a:t>Menús  saludables personalizados</a:t>
            </a:r>
            <a:endParaRPr sz="1400" b="0" i="0" u="none" strike="noStrike" cap="none">
              <a:solidFill>
                <a:schemeClr val="lt1"/>
              </a:solidFill>
              <a:latin typeface="Arial"/>
              <a:ea typeface="Arial"/>
              <a:cs typeface="Arial"/>
              <a:sym typeface="Arial"/>
            </a:endParaRPr>
          </a:p>
        </p:txBody>
      </p:sp>
      <p:sp>
        <p:nvSpPr>
          <p:cNvPr id="522" name="Google Shape;522;p16"/>
          <p:cNvSpPr/>
          <p:nvPr/>
        </p:nvSpPr>
        <p:spPr>
          <a:xfrm>
            <a:off x="2548665" y="5023810"/>
            <a:ext cx="1735810" cy="558103"/>
          </a:xfrm>
          <a:prstGeom prst="roundRect">
            <a:avLst>
              <a:gd name="adj" fmla="val 16667"/>
            </a:avLst>
          </a:prstGeom>
          <a:solidFill>
            <a:srgbClr val="D17E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CL" sz="1100" b="0" i="0" u="none" strike="noStrike" cap="none">
                <a:solidFill>
                  <a:schemeClr val="lt1"/>
                </a:solidFill>
                <a:latin typeface="Arial"/>
                <a:ea typeface="Arial"/>
                <a:cs typeface="Arial"/>
                <a:sym typeface="Arial"/>
              </a:rPr>
              <a:t>Entrega a domicilio en 24 horas</a:t>
            </a:r>
            <a:endParaRPr sz="1000" b="0" i="0" u="none" strike="noStrike" cap="none">
              <a:solidFill>
                <a:schemeClr val="lt1"/>
              </a:solidFill>
              <a:latin typeface="Arial"/>
              <a:ea typeface="Arial"/>
              <a:cs typeface="Arial"/>
              <a:sym typeface="Arial"/>
            </a:endParaRPr>
          </a:p>
        </p:txBody>
      </p:sp>
      <p:sp>
        <p:nvSpPr>
          <p:cNvPr id="523" name="Google Shape;523;p16"/>
          <p:cNvSpPr/>
          <p:nvPr/>
        </p:nvSpPr>
        <p:spPr>
          <a:xfrm>
            <a:off x="2548674" y="3260600"/>
            <a:ext cx="1904700" cy="424200"/>
          </a:xfrm>
          <a:prstGeom prst="roundRect">
            <a:avLst>
              <a:gd name="adj" fmla="val 16667"/>
            </a:avLst>
          </a:prstGeom>
          <a:solidFill>
            <a:srgbClr val="8888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200" b="0" i="0" u="none" strike="noStrike" cap="none">
                <a:solidFill>
                  <a:schemeClr val="lt1"/>
                </a:solidFill>
                <a:latin typeface="Arial"/>
                <a:ea typeface="Arial"/>
                <a:cs typeface="Arial"/>
                <a:sym typeface="Arial"/>
              </a:rPr>
              <a:t>Calidad garantizada por chefs profesionales.</a:t>
            </a:r>
            <a:endParaRPr sz="1600" b="0" i="0" u="none" strike="noStrike" cap="none">
              <a:solidFill>
                <a:schemeClr val="lt1"/>
              </a:solidFill>
              <a:latin typeface="Arial"/>
              <a:ea typeface="Arial"/>
              <a:cs typeface="Arial"/>
              <a:sym typeface="Arial"/>
            </a:endParaRPr>
          </a:p>
        </p:txBody>
      </p:sp>
      <p:sp>
        <p:nvSpPr>
          <p:cNvPr id="524" name="Google Shape;524;p16"/>
          <p:cNvSpPr/>
          <p:nvPr/>
        </p:nvSpPr>
        <p:spPr>
          <a:xfrm>
            <a:off x="-60995" y="4877721"/>
            <a:ext cx="1803900" cy="558000"/>
          </a:xfrm>
          <a:prstGeom prst="roundRect">
            <a:avLst>
              <a:gd name="adj" fmla="val 16667"/>
            </a:avLst>
          </a:prstGeom>
          <a:solidFill>
            <a:srgbClr val="4949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200" b="0" i="0" u="none" strike="noStrike" cap="none">
                <a:solidFill>
                  <a:schemeClr val="lt1"/>
                </a:solidFill>
                <a:latin typeface="Arial"/>
                <a:ea typeface="Arial"/>
                <a:cs typeface="Arial"/>
                <a:sym typeface="Arial"/>
              </a:rPr>
              <a:t>Cocina casera preparada por chefs profesionales</a:t>
            </a:r>
            <a:endParaRPr sz="1600" b="0" i="0" u="none" strike="noStrike" cap="none">
              <a:solidFill>
                <a:schemeClr val="lt1"/>
              </a:solidFill>
              <a:latin typeface="Arial"/>
              <a:ea typeface="Arial"/>
              <a:cs typeface="Arial"/>
              <a:sym typeface="Arial"/>
            </a:endParaRPr>
          </a:p>
        </p:txBody>
      </p:sp>
      <p:sp>
        <p:nvSpPr>
          <p:cNvPr id="525" name="Google Shape;525;p16"/>
          <p:cNvSpPr/>
          <p:nvPr/>
        </p:nvSpPr>
        <p:spPr>
          <a:xfrm>
            <a:off x="-27001" y="2395350"/>
            <a:ext cx="1735800" cy="881400"/>
          </a:xfrm>
          <a:prstGeom prst="roundRect">
            <a:avLst>
              <a:gd name="adj" fmla="val 16667"/>
            </a:avLst>
          </a:prstGeom>
          <a:solidFill>
            <a:srgbClr val="4949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200" b="0" i="0" u="none" strike="noStrike" cap="none">
                <a:solidFill>
                  <a:schemeClr val="lt1"/>
                </a:solidFill>
                <a:latin typeface="Arial"/>
                <a:ea typeface="Arial"/>
                <a:cs typeface="Arial"/>
                <a:sym typeface="Arial"/>
              </a:rPr>
              <a:t>Servicio de entrega de comidas saludables preparadas</a:t>
            </a:r>
            <a:endParaRPr sz="1050" b="0" i="0" u="none" strike="noStrike" cap="none">
              <a:solidFill>
                <a:schemeClr val="lt1"/>
              </a:solidFill>
              <a:latin typeface="Arial"/>
              <a:ea typeface="Arial"/>
              <a:cs typeface="Arial"/>
              <a:sym typeface="Arial"/>
            </a:endParaRPr>
          </a:p>
        </p:txBody>
      </p:sp>
      <p:sp>
        <p:nvSpPr>
          <p:cNvPr id="526" name="Google Shape;526;p16"/>
          <p:cNvSpPr/>
          <p:nvPr/>
        </p:nvSpPr>
        <p:spPr>
          <a:xfrm>
            <a:off x="2567400" y="1724486"/>
            <a:ext cx="2063400" cy="606000"/>
          </a:xfrm>
          <a:prstGeom prst="roundRect">
            <a:avLst>
              <a:gd name="adj" fmla="val 16667"/>
            </a:avLst>
          </a:prstGeom>
          <a:solidFill>
            <a:srgbClr val="8888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200" b="0" i="0" u="none" strike="noStrike" cap="none">
                <a:solidFill>
                  <a:schemeClr val="lt1"/>
                </a:solidFill>
                <a:latin typeface="Arial"/>
                <a:ea typeface="Arial"/>
                <a:cs typeface="Arial"/>
                <a:sym typeface="Arial"/>
              </a:rPr>
              <a:t>Comidas saludables y nutritivas preparadas de forma rápida y sencilla</a:t>
            </a:r>
            <a:endParaRPr sz="1050" b="0" i="0" u="none" strike="noStrike" cap="none">
              <a:solidFill>
                <a:schemeClr val="lt1"/>
              </a:solidFill>
              <a:latin typeface="Arial"/>
              <a:ea typeface="Arial"/>
              <a:cs typeface="Arial"/>
              <a:sym typeface="Arial"/>
            </a:endParaRPr>
          </a:p>
        </p:txBody>
      </p:sp>
      <p:sp>
        <p:nvSpPr>
          <p:cNvPr id="527" name="Google Shape;527;p16"/>
          <p:cNvSpPr/>
          <p:nvPr/>
        </p:nvSpPr>
        <p:spPr>
          <a:xfrm>
            <a:off x="-58949" y="1648774"/>
            <a:ext cx="2328108" cy="558103"/>
          </a:xfrm>
          <a:prstGeom prst="roundRect">
            <a:avLst>
              <a:gd name="adj" fmla="val 16667"/>
            </a:avLst>
          </a:prstGeom>
          <a:solidFill>
            <a:srgbClr val="8888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200" b="0" i="0" u="none" strike="noStrike" cap="none">
                <a:solidFill>
                  <a:schemeClr val="lt1"/>
                </a:solidFill>
                <a:latin typeface="Arial"/>
                <a:ea typeface="Arial"/>
                <a:cs typeface="Arial"/>
                <a:sym typeface="Arial"/>
              </a:rPr>
              <a:t>Opciones para adaptarse a diferentes necesidades y preferencias</a:t>
            </a:r>
            <a:endParaRPr sz="1600" b="0" i="0" u="none" strike="noStrike" cap="none">
              <a:solidFill>
                <a:schemeClr val="lt1"/>
              </a:solidFill>
              <a:latin typeface="Arial"/>
              <a:ea typeface="Arial"/>
              <a:cs typeface="Arial"/>
              <a:sym typeface="Arial"/>
            </a:endParaRPr>
          </a:p>
        </p:txBody>
      </p:sp>
      <p:sp>
        <p:nvSpPr>
          <p:cNvPr id="528" name="Google Shape;528;p16"/>
          <p:cNvSpPr/>
          <p:nvPr/>
        </p:nvSpPr>
        <p:spPr>
          <a:xfrm>
            <a:off x="6674407" y="2249367"/>
            <a:ext cx="1226639" cy="558103"/>
          </a:xfrm>
          <a:prstGeom prst="roundRect">
            <a:avLst>
              <a:gd name="adj" fmla="val 16667"/>
            </a:avLst>
          </a:prstGeom>
          <a:solidFill>
            <a:srgbClr val="8888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CL" sz="1000" b="0" i="0" u="none" strike="noStrike" cap="none">
                <a:solidFill>
                  <a:schemeClr val="lt1"/>
                </a:solidFill>
                <a:latin typeface="Arial"/>
                <a:ea typeface="Arial"/>
                <a:cs typeface="Arial"/>
                <a:sym typeface="Arial"/>
              </a:rPr>
              <a:t>Sentirse bien consigo mismo</a:t>
            </a:r>
            <a:endParaRPr sz="1000" b="0" i="0" u="none" strike="noStrike" cap="none">
              <a:solidFill>
                <a:schemeClr val="lt1"/>
              </a:solidFill>
              <a:latin typeface="Arial"/>
              <a:ea typeface="Arial"/>
              <a:cs typeface="Arial"/>
              <a:sym typeface="Arial"/>
            </a:endParaRPr>
          </a:p>
        </p:txBody>
      </p:sp>
      <p:sp>
        <p:nvSpPr>
          <p:cNvPr id="529" name="Google Shape;529;p16"/>
          <p:cNvSpPr/>
          <p:nvPr/>
        </p:nvSpPr>
        <p:spPr>
          <a:xfrm>
            <a:off x="7977261" y="4137240"/>
            <a:ext cx="1098000" cy="558000"/>
          </a:xfrm>
          <a:prstGeom prst="roundRect">
            <a:avLst>
              <a:gd name="adj" fmla="val 16667"/>
            </a:avLst>
          </a:prstGeom>
          <a:solidFill>
            <a:srgbClr val="4949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CL" sz="1000" b="0" i="0" u="none" strike="noStrike" cap="none">
                <a:solidFill>
                  <a:schemeClr val="lt1"/>
                </a:solidFill>
                <a:latin typeface="Arial"/>
                <a:ea typeface="Arial"/>
                <a:cs typeface="Arial"/>
                <a:sym typeface="Arial"/>
              </a:rPr>
              <a:t>Mantener un peso saludable</a:t>
            </a:r>
            <a:endParaRPr sz="1000" b="0" i="0" u="none" strike="noStrike" cap="none">
              <a:solidFill>
                <a:schemeClr val="lt1"/>
              </a:solidFill>
              <a:latin typeface="Arial"/>
              <a:ea typeface="Arial"/>
              <a:cs typeface="Arial"/>
              <a:sym typeface="Arial"/>
            </a:endParaRPr>
          </a:p>
        </p:txBody>
      </p:sp>
      <p:sp>
        <p:nvSpPr>
          <p:cNvPr id="530" name="Google Shape;530;p16"/>
          <p:cNvSpPr/>
          <p:nvPr/>
        </p:nvSpPr>
        <p:spPr>
          <a:xfrm>
            <a:off x="-58950" y="3851924"/>
            <a:ext cx="1904700" cy="782400"/>
          </a:xfrm>
          <a:prstGeom prst="roundRect">
            <a:avLst>
              <a:gd name="adj" fmla="val 16667"/>
            </a:avLst>
          </a:prstGeom>
          <a:solidFill>
            <a:srgbClr val="4949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200" b="0" i="0" u="none" strike="noStrike" cap="none">
                <a:solidFill>
                  <a:schemeClr val="lt1"/>
                </a:solidFill>
                <a:latin typeface="Arial"/>
                <a:ea typeface="Arial"/>
                <a:cs typeface="Arial"/>
                <a:sym typeface="Arial"/>
              </a:rPr>
              <a:t>Menús personalizados según las necesidades y preferencias del cliente.</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7"/>
          <p:cNvSpPr/>
          <p:nvPr/>
        </p:nvSpPr>
        <p:spPr>
          <a:xfrm>
            <a:off x="285537" y="231304"/>
            <a:ext cx="8567100" cy="5760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t" anchorCtr="0">
            <a:noAutofit/>
          </a:bodyPr>
          <a:lstStyle/>
          <a:p>
            <a:pPr marL="0" marR="0" lvl="0" indent="0" algn="l" rtl="0">
              <a:lnSpc>
                <a:spcPct val="150000"/>
              </a:lnSpc>
              <a:spcBef>
                <a:spcPts val="0"/>
              </a:spcBef>
              <a:spcAft>
                <a:spcPts val="0"/>
              </a:spcAft>
              <a:buClr>
                <a:srgbClr val="000000"/>
              </a:buClr>
              <a:buSzPts val="4000"/>
              <a:buFont typeface="Arial"/>
              <a:buNone/>
            </a:pPr>
            <a:r>
              <a:rPr lang="es-CL" sz="4000" b="1" i="0" u="none" strike="noStrike" cap="none">
                <a:solidFill>
                  <a:schemeClr val="lt1"/>
                </a:solidFill>
                <a:highlight>
                  <a:srgbClr val="77C6FC"/>
                </a:highlight>
                <a:latin typeface="Comfortaa"/>
                <a:ea typeface="Comfortaa"/>
                <a:cs typeface="Comfortaa"/>
                <a:sym typeface="Comfortaa"/>
              </a:rPr>
              <a:t>TRABAJO EN CLASES /</a:t>
            </a:r>
            <a:endParaRPr sz="40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2000"/>
              <a:buFont typeface="Arial"/>
              <a:buNone/>
            </a:pPr>
            <a:r>
              <a:rPr lang="es-CL" sz="2000" b="1" i="0" u="none" strike="noStrike" cap="none">
                <a:solidFill>
                  <a:schemeClr val="lt1"/>
                </a:solidFill>
                <a:highlight>
                  <a:srgbClr val="77C6FC"/>
                </a:highlight>
                <a:latin typeface="Comfortaa"/>
                <a:ea typeface="Comfortaa"/>
                <a:cs typeface="Comfortaa"/>
                <a:sym typeface="Comfortaa"/>
              </a:rPr>
              <a:t>Bitácora de registro de actividades </a:t>
            </a:r>
            <a:endParaRPr sz="20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i="0" u="none" strike="noStrike" cap="none">
                <a:solidFill>
                  <a:schemeClr val="lt1"/>
                </a:solidFill>
                <a:latin typeface="Comfortaa"/>
                <a:ea typeface="Comfortaa"/>
                <a:cs typeface="Comfortaa"/>
                <a:sym typeface="Comfortaa"/>
              </a:rPr>
              <a:t>3.1 LIENZO PROPUESTA DE VALOR</a:t>
            </a:r>
            <a:r>
              <a:rPr lang="es-CL" sz="2400" b="0" i="0" u="none" strike="noStrike" cap="none">
                <a:solidFill>
                  <a:schemeClr val="lt1"/>
                </a:solidFill>
                <a:latin typeface="Comfortaa"/>
                <a:ea typeface="Comfortaa"/>
                <a:cs typeface="Comfortaa"/>
                <a:sym typeface="Comfortaa"/>
              </a:rPr>
              <a:t>.</a:t>
            </a:r>
            <a:endParaRPr sz="24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0" i="0" u="none" strike="noStrike" cap="none">
                <a:solidFill>
                  <a:schemeClr val="lt1"/>
                </a:solidFill>
                <a:latin typeface="Comfortaa"/>
                <a:ea typeface="Comfortaa"/>
                <a:cs typeface="Comfortaa"/>
                <a:sym typeface="Comfortaa"/>
              </a:rPr>
              <a:t> Trabajo en clases. Grupal. 30 minutos.</a:t>
            </a:r>
            <a:br>
              <a:rPr lang="es-CL" sz="2400" b="0" i="0" u="none" strike="noStrike" cap="none">
                <a:solidFill>
                  <a:schemeClr val="lt1"/>
                </a:solidFill>
                <a:latin typeface="Comfortaa"/>
                <a:ea typeface="Comfortaa"/>
                <a:cs typeface="Comfortaa"/>
                <a:sym typeface="Comfortaa"/>
              </a:rPr>
            </a:b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p:txBody>
      </p:sp>
      <p:sp>
        <p:nvSpPr>
          <p:cNvPr id="537" name="Google Shape;537;p17"/>
          <p:cNvSpPr/>
          <p:nvPr/>
        </p:nvSpPr>
        <p:spPr>
          <a:xfrm>
            <a:off x="7451997" y="447310"/>
            <a:ext cx="1224155" cy="1224155"/>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8" name="Google Shape;538;p17"/>
          <p:cNvPicPr preferRelativeResize="0"/>
          <p:nvPr/>
        </p:nvPicPr>
        <p:blipFill rotWithShape="1">
          <a:blip r:embed="rId3">
            <a:alphaModFix/>
          </a:blip>
          <a:srcRect l="28406" t="43404" r="61753" b="23904"/>
          <a:stretch/>
        </p:blipFill>
        <p:spPr>
          <a:xfrm>
            <a:off x="7814162" y="592562"/>
            <a:ext cx="499826" cy="933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8"/>
          <p:cNvSpPr txBox="1"/>
          <p:nvPr/>
        </p:nvSpPr>
        <p:spPr>
          <a:xfrm>
            <a:off x="281274" y="389800"/>
            <a:ext cx="7425600" cy="592500"/>
          </a:xfrm>
          <a:prstGeom prst="rect">
            <a:avLst/>
          </a:prstGeom>
          <a:noFill/>
          <a:ln>
            <a:noFill/>
          </a:ln>
        </p:spPr>
        <p:txBody>
          <a:bodyPr spcFirstLastPara="1" wrap="square" lIns="51425" tIns="25700" rIns="51425" bIns="25700" anchor="t" anchorCtr="0">
            <a:noAutofit/>
          </a:bodyPr>
          <a:lstStyle/>
          <a:p>
            <a:pPr marL="0" marR="0" lvl="0" indent="0" algn="l" rtl="0">
              <a:lnSpc>
                <a:spcPct val="90000"/>
              </a:lnSpc>
              <a:spcBef>
                <a:spcPts val="0"/>
              </a:spcBef>
              <a:spcAft>
                <a:spcPts val="0"/>
              </a:spcAft>
              <a:buClr>
                <a:srgbClr val="000000"/>
              </a:buClr>
              <a:buSzPts val="2400"/>
              <a:buFont typeface="Arial"/>
              <a:buNone/>
            </a:pPr>
            <a:r>
              <a:rPr lang="es-CL" sz="2400" b="1" i="0" u="none" strike="noStrike" cap="none">
                <a:solidFill>
                  <a:srgbClr val="C582F4"/>
                </a:solidFill>
                <a:latin typeface="Comfortaa"/>
                <a:ea typeface="Comfortaa"/>
                <a:cs typeface="Comfortaa"/>
                <a:sym typeface="Comfortaa"/>
              </a:rPr>
              <a:t>ACTIVIDAD  3. LIENZO PROPUESTA DE VALOR</a:t>
            </a:r>
            <a:endParaRPr sz="2400" b="1" i="0" u="none" strike="noStrike" cap="none">
              <a:solidFill>
                <a:srgbClr val="C582F4"/>
              </a:solidFill>
              <a:latin typeface="Comfortaa"/>
              <a:ea typeface="Comfortaa"/>
              <a:cs typeface="Comfortaa"/>
              <a:sym typeface="Comfortaa"/>
            </a:endParaRPr>
          </a:p>
        </p:txBody>
      </p:sp>
      <p:pic>
        <p:nvPicPr>
          <p:cNvPr id="545" name="Google Shape;545;p18"/>
          <p:cNvPicPr preferRelativeResize="0"/>
          <p:nvPr/>
        </p:nvPicPr>
        <p:blipFill rotWithShape="1">
          <a:blip r:embed="rId3">
            <a:alphaModFix/>
          </a:blip>
          <a:srcRect/>
          <a:stretch/>
        </p:blipFill>
        <p:spPr>
          <a:xfrm>
            <a:off x="274550" y="1787775"/>
            <a:ext cx="8594900" cy="3997099"/>
          </a:xfrm>
          <a:prstGeom prst="rect">
            <a:avLst/>
          </a:prstGeom>
          <a:noFill/>
          <a:ln>
            <a:noFill/>
          </a:ln>
        </p:spPr>
      </p:pic>
      <p:sp>
        <p:nvSpPr>
          <p:cNvPr id="546" name="Google Shape;546;p18"/>
          <p:cNvSpPr txBox="1"/>
          <p:nvPr/>
        </p:nvSpPr>
        <p:spPr>
          <a:xfrm>
            <a:off x="274548" y="982300"/>
            <a:ext cx="836717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1400" b="0" i="0" u="none" strike="noStrike" cap="none">
                <a:solidFill>
                  <a:srgbClr val="FFFFFF"/>
                </a:solidFill>
                <a:highlight>
                  <a:srgbClr val="77C6FC"/>
                </a:highlight>
                <a:latin typeface="Comfortaa"/>
                <a:ea typeface="Comfortaa"/>
                <a:cs typeface="Comfortaa"/>
                <a:sym typeface="Comfortaa"/>
              </a:rPr>
              <a:t>En equipos desarrollar el lienzo de propuesta de valor  realizando el encaje entre el mapa de valor y el perfil usuario/cliente.</a:t>
            </a:r>
            <a:endParaRPr/>
          </a:p>
          <a:p>
            <a:pPr marL="0" marR="0" lvl="0" indent="0" algn="l" rtl="0">
              <a:lnSpc>
                <a:spcPct val="100000"/>
              </a:lnSpc>
              <a:spcBef>
                <a:spcPts val="0"/>
              </a:spcBef>
              <a:spcAft>
                <a:spcPts val="0"/>
              </a:spcAft>
              <a:buNone/>
            </a:pPr>
            <a:endParaRPr sz="1400" b="0" i="0" u="none" strike="noStrike" cap="none">
              <a:solidFill>
                <a:srgbClr val="FFFFFF"/>
              </a:solidFill>
              <a:highlight>
                <a:srgbClr val="77C6FC"/>
              </a:highlight>
              <a:latin typeface="Comfortaa"/>
              <a:ea typeface="Comfortaa"/>
              <a:cs typeface="Comfortaa"/>
              <a:sym typeface="Comforta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2a9f74e2c68_0_220"/>
          <p:cNvSpPr txBox="1"/>
          <p:nvPr/>
        </p:nvSpPr>
        <p:spPr>
          <a:xfrm>
            <a:off x="4779624" y="1902298"/>
            <a:ext cx="4203600" cy="3053400"/>
          </a:xfrm>
          <a:prstGeom prst="rect">
            <a:avLst/>
          </a:prstGeom>
          <a:solidFill>
            <a:schemeClr val="lt1"/>
          </a:solidFill>
          <a:ln>
            <a:noFill/>
          </a:ln>
        </p:spPr>
        <p:txBody>
          <a:bodyPr spcFirstLastPara="1" wrap="square" lIns="51425" tIns="25700" rIns="51425" bIns="2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800" b="0" i="0" u="none" strike="noStrike" cap="none">
                <a:solidFill>
                  <a:srgbClr val="666666"/>
                </a:solidFill>
                <a:latin typeface="Comfortaa"/>
                <a:ea typeface="Comfortaa"/>
                <a:cs typeface="Comfortaa"/>
                <a:sym typeface="Comfortaa"/>
              </a:rPr>
              <a:t>Una </a:t>
            </a:r>
            <a:r>
              <a:rPr lang="es-CL" sz="1800" b="0" i="0" u="none" strike="noStrike" cap="none">
                <a:solidFill>
                  <a:srgbClr val="77C6FC"/>
                </a:solidFill>
                <a:latin typeface="Comfortaa"/>
                <a:ea typeface="Comfortaa"/>
                <a:cs typeface="Comfortaa"/>
                <a:sym typeface="Comfortaa"/>
              </a:rPr>
              <a:t>propuesta de valor</a:t>
            </a:r>
            <a:r>
              <a:rPr lang="es-CL" sz="1600" b="0" i="0" u="none" strike="noStrike" cap="none">
                <a:solidFill>
                  <a:srgbClr val="77C6FC"/>
                </a:solidFill>
                <a:latin typeface="Comfortaa"/>
                <a:ea typeface="Comfortaa"/>
                <a:cs typeface="Comfortaa"/>
                <a:sym typeface="Comfortaa"/>
              </a:rPr>
              <a:t> </a:t>
            </a:r>
            <a:r>
              <a:rPr lang="es-CL" sz="1600" b="0" i="0" u="none" strike="noStrike" cap="none">
                <a:solidFill>
                  <a:srgbClr val="666666"/>
                </a:solidFill>
                <a:latin typeface="Comfortaa"/>
                <a:ea typeface="Comfortaa"/>
                <a:cs typeface="Comfortaa"/>
                <a:sym typeface="Comfortaa"/>
              </a:rPr>
              <a:t>es la promesa de valor que un cliente espera recibir por parte de una empresa. </a:t>
            </a:r>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666666"/>
                </a:solidFill>
                <a:latin typeface="Comfortaa"/>
                <a:ea typeface="Comfortaa"/>
                <a:cs typeface="Comfortaa"/>
                <a:sym typeface="Comfortaa"/>
              </a:rPr>
              <a:t>Es más que una simple descripción del producto o servicio: es la </a:t>
            </a:r>
            <a:r>
              <a:rPr lang="es-CL" sz="1600" b="0" i="0" u="none" strike="noStrike" cap="none">
                <a:solidFill>
                  <a:schemeClr val="lt1"/>
                </a:solidFill>
                <a:highlight>
                  <a:srgbClr val="D17EFB"/>
                </a:highlight>
                <a:latin typeface="Comfortaa"/>
                <a:ea typeface="Comfortaa"/>
                <a:cs typeface="Comfortaa"/>
                <a:sym typeface="Comfortaa"/>
              </a:rPr>
              <a:t>solución específica que tu empresa brinda a un cliente, y que un competidor no puede ofrecer</a:t>
            </a:r>
            <a:r>
              <a:rPr lang="es-CL"/>
              <a:t>.</a:t>
            </a:r>
            <a:endParaRPr/>
          </a:p>
          <a:p>
            <a:pPr marL="0" marR="0" lvl="0" indent="0" algn="l" rtl="0">
              <a:lnSpc>
                <a:spcPct val="100000"/>
              </a:lnSpc>
              <a:spcBef>
                <a:spcPts val="0"/>
              </a:spcBef>
              <a:spcAft>
                <a:spcPts val="0"/>
              </a:spcAft>
              <a:buClr>
                <a:srgbClr val="000000"/>
              </a:buClr>
              <a:buSzPts val="1600"/>
              <a:buFont typeface="Arial"/>
              <a:buNone/>
            </a:pPr>
            <a:endParaRPr sz="1100">
              <a:solidFill>
                <a:srgbClr val="494949"/>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100" b="0" i="0" u="none" strike="noStrike" cap="none">
                <a:solidFill>
                  <a:srgbClr val="494949"/>
                </a:solidFill>
                <a:latin typeface="Comfortaa"/>
                <a:ea typeface="Comfortaa"/>
                <a:cs typeface="Comfortaa"/>
                <a:sym typeface="Comfortaa"/>
              </a:rPr>
              <a:t>https://blog.hubspot.es/marketing</a:t>
            </a:r>
            <a:r>
              <a:rPr lang="es-CL" sz="1100" b="0" i="0" u="none" strike="noStrike" cap="none">
                <a:solidFill>
                  <a:srgbClr val="666666"/>
                </a:solidFill>
                <a:latin typeface="Comfortaa"/>
                <a:ea typeface="Comfortaa"/>
                <a:cs typeface="Comfortaa"/>
                <a:sym typeface="Comfortaa"/>
              </a:rPr>
              <a:t>/crear-propuesta-de-valor</a:t>
            </a:r>
            <a:endParaRPr sz="1600" b="0" i="0" u="none" strike="noStrike" cap="none">
              <a:solidFill>
                <a:srgbClr val="666666"/>
              </a:solidFill>
              <a:latin typeface="Comfortaa"/>
              <a:ea typeface="Comfortaa"/>
              <a:cs typeface="Comfortaa"/>
              <a:sym typeface="Comfortaa"/>
            </a:endParaRPr>
          </a:p>
        </p:txBody>
      </p:sp>
      <p:cxnSp>
        <p:nvCxnSpPr>
          <p:cNvPr id="553" name="Google Shape;553;g2a9f74e2c68_0_220"/>
          <p:cNvCxnSpPr/>
          <p:nvPr/>
        </p:nvCxnSpPr>
        <p:spPr>
          <a:xfrm>
            <a:off x="288192" y="351158"/>
            <a:ext cx="5892600" cy="0"/>
          </a:xfrm>
          <a:prstGeom prst="straightConnector1">
            <a:avLst/>
          </a:prstGeom>
          <a:noFill/>
          <a:ln w="28575" cap="flat" cmpd="sng">
            <a:solidFill>
              <a:srgbClr val="77C6FC"/>
            </a:solidFill>
            <a:prstDash val="dash"/>
            <a:miter lim="800000"/>
            <a:headEnd type="none" w="sm" len="sm"/>
            <a:tailEnd type="none" w="sm" len="sm"/>
          </a:ln>
        </p:spPr>
      </p:cxnSp>
      <p:pic>
        <p:nvPicPr>
          <p:cNvPr id="554" name="Google Shape;554;g2a9f74e2c68_0_220"/>
          <p:cNvPicPr preferRelativeResize="0"/>
          <p:nvPr/>
        </p:nvPicPr>
        <p:blipFill>
          <a:blip r:embed="rId3">
            <a:alphaModFix/>
          </a:blip>
          <a:stretch>
            <a:fillRect/>
          </a:stretch>
        </p:blipFill>
        <p:spPr>
          <a:xfrm>
            <a:off x="79500" y="0"/>
            <a:ext cx="4570877" cy="6857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2a9f74e2c68_0_281"/>
          <p:cNvSpPr txBox="1"/>
          <p:nvPr/>
        </p:nvSpPr>
        <p:spPr>
          <a:xfrm>
            <a:off x="4577575" y="1480525"/>
            <a:ext cx="4577700" cy="44946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666666"/>
              </a:buClr>
              <a:buSzPts val="1800"/>
              <a:buFont typeface="Comfortaa"/>
              <a:buChar char="●"/>
            </a:pPr>
            <a:r>
              <a:rPr lang="es-CL" sz="1600" b="0" i="0" u="none" strike="noStrike" cap="none">
                <a:solidFill>
                  <a:srgbClr val="666666"/>
                </a:solidFill>
                <a:latin typeface="Comfortaa"/>
                <a:ea typeface="Comfortaa"/>
                <a:cs typeface="Comfortaa"/>
                <a:sym typeface="Comfortaa"/>
              </a:rPr>
              <a:t>Identifica a tu cliente objetivo. ¿A quién quieres vender tu producto o servicio?</a:t>
            </a:r>
            <a:endParaRPr/>
          </a:p>
          <a:p>
            <a:pPr marL="457200" marR="0" lvl="0" indent="-228600" algn="l" rtl="0">
              <a:lnSpc>
                <a:spcPct val="100000"/>
              </a:lnSpc>
              <a:spcBef>
                <a:spcPts val="0"/>
              </a:spcBef>
              <a:spcAft>
                <a:spcPts val="0"/>
              </a:spcAft>
              <a:buClr>
                <a:srgbClr val="666666"/>
              </a:buClr>
              <a:buSzPts val="1800"/>
              <a:buFont typeface="Comfortaa"/>
              <a:buNone/>
            </a:pPr>
            <a:endParaRPr sz="1600" b="0" i="0" u="none" strike="noStrike" cap="none">
              <a:solidFill>
                <a:srgbClr val="666666"/>
              </a:solidFill>
              <a:latin typeface="Comfortaa"/>
              <a:ea typeface="Comfortaa"/>
              <a:cs typeface="Comfortaa"/>
              <a:sym typeface="Comfortaa"/>
            </a:endParaRPr>
          </a:p>
          <a:p>
            <a:pPr marL="457200" marR="0" lvl="0" indent="-342900" algn="l" rtl="0">
              <a:lnSpc>
                <a:spcPct val="100000"/>
              </a:lnSpc>
              <a:spcBef>
                <a:spcPts val="0"/>
              </a:spcBef>
              <a:spcAft>
                <a:spcPts val="0"/>
              </a:spcAft>
              <a:buClr>
                <a:srgbClr val="666666"/>
              </a:buClr>
              <a:buSzPts val="1800"/>
              <a:buFont typeface="Comfortaa"/>
              <a:buChar char="●"/>
            </a:pPr>
            <a:r>
              <a:rPr lang="es-CL" sz="1600" b="0" i="0" u="none" strike="noStrike" cap="none">
                <a:solidFill>
                  <a:srgbClr val="666666"/>
                </a:solidFill>
                <a:latin typeface="Comfortaa"/>
                <a:ea typeface="Comfortaa"/>
                <a:cs typeface="Comfortaa"/>
                <a:sym typeface="Comfortaa"/>
              </a:rPr>
              <a:t>Identifica las necesidades de tu cliente objetivo. ¿Qué necesitan tus clientes?</a:t>
            </a:r>
            <a:endParaRPr/>
          </a:p>
          <a:p>
            <a:pPr marL="457200" marR="0" lvl="0" indent="-228600" algn="l" rtl="0">
              <a:lnSpc>
                <a:spcPct val="100000"/>
              </a:lnSpc>
              <a:spcBef>
                <a:spcPts val="0"/>
              </a:spcBef>
              <a:spcAft>
                <a:spcPts val="0"/>
              </a:spcAft>
              <a:buClr>
                <a:srgbClr val="666666"/>
              </a:buClr>
              <a:buSzPts val="1800"/>
              <a:buFont typeface="Comfortaa"/>
              <a:buNone/>
            </a:pPr>
            <a:endParaRPr sz="1600" b="0" i="0" u="none" strike="noStrike" cap="none">
              <a:solidFill>
                <a:srgbClr val="666666"/>
              </a:solidFill>
              <a:latin typeface="Comfortaa"/>
              <a:ea typeface="Comfortaa"/>
              <a:cs typeface="Comfortaa"/>
              <a:sym typeface="Comfortaa"/>
            </a:endParaRPr>
          </a:p>
          <a:p>
            <a:pPr marL="457200" marR="0" lvl="0" indent="-342900" algn="l" rtl="0">
              <a:lnSpc>
                <a:spcPct val="100000"/>
              </a:lnSpc>
              <a:spcBef>
                <a:spcPts val="0"/>
              </a:spcBef>
              <a:spcAft>
                <a:spcPts val="0"/>
              </a:spcAft>
              <a:buClr>
                <a:srgbClr val="666666"/>
              </a:buClr>
              <a:buSzPts val="1800"/>
              <a:buFont typeface="Comfortaa"/>
              <a:buChar char="●"/>
            </a:pPr>
            <a:r>
              <a:rPr lang="es-CL" sz="1600" b="0" i="0" u="none" strike="noStrike" cap="none">
                <a:solidFill>
                  <a:srgbClr val="666666"/>
                </a:solidFill>
                <a:latin typeface="Comfortaa"/>
                <a:ea typeface="Comfortaa"/>
                <a:cs typeface="Comfortaa"/>
                <a:sym typeface="Comfortaa"/>
              </a:rPr>
              <a:t>Define cómo tu producto o servicio resolverá las necesidades de tu cliente objetivo. ¿Cómo ayudará tu producto o servicio a tus clientes?</a:t>
            </a:r>
            <a:endParaRPr/>
          </a:p>
          <a:p>
            <a:pPr marL="457200" marR="0" lvl="0" indent="-228600" algn="l" rtl="0">
              <a:lnSpc>
                <a:spcPct val="100000"/>
              </a:lnSpc>
              <a:spcBef>
                <a:spcPts val="0"/>
              </a:spcBef>
              <a:spcAft>
                <a:spcPts val="0"/>
              </a:spcAft>
              <a:buClr>
                <a:srgbClr val="666666"/>
              </a:buClr>
              <a:buSzPts val="1800"/>
              <a:buFont typeface="Comfortaa"/>
              <a:buNone/>
            </a:pPr>
            <a:endParaRPr sz="1600" b="0" i="0" u="none" strike="noStrike" cap="none">
              <a:solidFill>
                <a:srgbClr val="666666"/>
              </a:solidFill>
              <a:latin typeface="Comfortaa"/>
              <a:ea typeface="Comfortaa"/>
              <a:cs typeface="Comfortaa"/>
              <a:sym typeface="Comfortaa"/>
            </a:endParaRPr>
          </a:p>
          <a:p>
            <a:pPr marL="457200" marR="0" lvl="0" indent="-342900" algn="l" rtl="0">
              <a:lnSpc>
                <a:spcPct val="100000"/>
              </a:lnSpc>
              <a:spcBef>
                <a:spcPts val="0"/>
              </a:spcBef>
              <a:spcAft>
                <a:spcPts val="0"/>
              </a:spcAft>
              <a:buClr>
                <a:srgbClr val="666666"/>
              </a:buClr>
              <a:buSzPts val="1800"/>
              <a:buFont typeface="Comfortaa"/>
              <a:buChar char="●"/>
            </a:pPr>
            <a:r>
              <a:rPr lang="es-CL" sz="1600" b="0" i="0" u="none" strike="noStrike" cap="none">
                <a:solidFill>
                  <a:srgbClr val="666666"/>
                </a:solidFill>
                <a:latin typeface="Comfortaa"/>
                <a:ea typeface="Comfortaa"/>
                <a:cs typeface="Comfortaa"/>
                <a:sym typeface="Comfortaa"/>
              </a:rPr>
              <a:t>Comunica tu propuesta de valor de forma clara y concisa. ¿Cómo comunicarás tu propuesta de valor a tus clientes?</a:t>
            </a:r>
            <a:endParaRPr sz="1400" b="0" i="0" u="none" strike="noStrike" cap="none">
              <a:solidFill>
                <a:srgbClr val="000000"/>
              </a:solidFill>
              <a:latin typeface="Arial"/>
              <a:ea typeface="Arial"/>
              <a:cs typeface="Arial"/>
              <a:sym typeface="Arial"/>
            </a:endParaRPr>
          </a:p>
        </p:txBody>
      </p:sp>
      <p:sp>
        <p:nvSpPr>
          <p:cNvPr id="561" name="Google Shape;561;g2a9f74e2c68_0_281"/>
          <p:cNvSpPr txBox="1"/>
          <p:nvPr/>
        </p:nvSpPr>
        <p:spPr>
          <a:xfrm>
            <a:off x="4577575" y="269625"/>
            <a:ext cx="4577700" cy="985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s-CL" sz="2600" b="0" i="0" u="none" strike="noStrike" cap="none">
                <a:solidFill>
                  <a:srgbClr val="FFFFFF"/>
                </a:solidFill>
                <a:highlight>
                  <a:srgbClr val="C582F4"/>
                </a:highlight>
                <a:latin typeface="Comfortaa"/>
                <a:ea typeface="Comfortaa"/>
                <a:cs typeface="Comfortaa"/>
                <a:sym typeface="Comfortaa"/>
              </a:rPr>
              <a:t>“¿CÓMO CREAMOS UNA PROPUESTA DE VALOR? </a:t>
            </a:r>
            <a:endParaRPr sz="2600" b="0" i="0" u="none" strike="noStrike" cap="none">
              <a:solidFill>
                <a:srgbClr val="666666"/>
              </a:solidFill>
              <a:latin typeface="Comfortaa"/>
              <a:ea typeface="Comfortaa"/>
              <a:cs typeface="Comfortaa"/>
              <a:sym typeface="Comfortaa"/>
            </a:endParaRPr>
          </a:p>
        </p:txBody>
      </p:sp>
      <p:pic>
        <p:nvPicPr>
          <p:cNvPr id="562" name="Google Shape;562;g2a9f74e2c68_0_281"/>
          <p:cNvPicPr preferRelativeResize="0"/>
          <p:nvPr/>
        </p:nvPicPr>
        <p:blipFill>
          <a:blip r:embed="rId3">
            <a:alphaModFix/>
          </a:blip>
          <a:stretch>
            <a:fillRect/>
          </a:stretch>
        </p:blipFill>
        <p:spPr>
          <a:xfrm>
            <a:off x="0" y="0"/>
            <a:ext cx="4577577" cy="6857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2a9f74e2c68_0_285"/>
          <p:cNvSpPr txBox="1"/>
          <p:nvPr/>
        </p:nvSpPr>
        <p:spPr>
          <a:xfrm>
            <a:off x="4322613" y="1048834"/>
            <a:ext cx="4326299" cy="5545714"/>
          </a:xfrm>
          <a:prstGeom prst="rect">
            <a:avLst/>
          </a:prstGeom>
          <a:noFill/>
          <a:ln>
            <a:noFill/>
          </a:ln>
        </p:spPr>
        <p:txBody>
          <a:bodyPr spcFirstLastPara="1" wrap="square" lIns="51425" tIns="25700" rIns="51425" bIns="2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77C6FC"/>
                </a:solidFill>
                <a:latin typeface="Comfortaa"/>
                <a:ea typeface="Comfortaa"/>
                <a:cs typeface="Comfortaa"/>
                <a:sym typeface="Comfortaa"/>
              </a:rPr>
              <a:t>¿Quién es mi cliente, qué necesita, cómo mi producto cubre esa necesidad?</a:t>
            </a:r>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lt1"/>
              </a:solidFill>
              <a:highlight>
                <a:srgbClr val="C582F4"/>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494949"/>
                </a:solidFill>
                <a:latin typeface="Comfortaa"/>
                <a:ea typeface="Comfortaa"/>
                <a:cs typeface="Comfortaa"/>
                <a:sym typeface="Comfortaa"/>
              </a:rPr>
              <a:t>Para clientes preocupados del bienestar animal y el medio ambiente que buscan consumir productos de origen vegetal, de buen sabor y sostenibles, </a:t>
            </a:r>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494949"/>
                </a:solidFill>
                <a:latin typeface="Comfortaa"/>
                <a:ea typeface="Comfortaa"/>
                <a:cs typeface="Comfortaa"/>
                <a:sym typeface="Comfortaa"/>
              </a:rPr>
              <a:t>NotCo elabora productos deliciosos a través de algoritmos de inteligencia artificial para identificar las combinaciones ideales de ingredientes vegetales para replicar los sabores y texturas de los alimentos tradicionales.</a:t>
            </a:r>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lt1"/>
              </a:solidFill>
              <a:highlight>
                <a:srgbClr val="C582F4"/>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chemeClr val="lt1"/>
                </a:solidFill>
                <a:highlight>
                  <a:srgbClr val="C582F4"/>
                </a:highlight>
                <a:latin typeface="Comfortaa"/>
                <a:ea typeface="Comfortaa"/>
                <a:cs typeface="Comfortaa"/>
                <a:sym typeface="Comfortaa"/>
              </a:rPr>
              <a:t>Resumen: NotCo: Sabor, salud y sostenibilidad en un solo producto.</a:t>
            </a:r>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lt1"/>
              </a:solidFill>
              <a:highlight>
                <a:srgbClr val="C582F4"/>
              </a:highlight>
              <a:latin typeface="Comfortaa"/>
              <a:ea typeface="Comfortaa"/>
              <a:cs typeface="Comfortaa"/>
              <a:sym typeface="Comfortaa"/>
            </a:endParaRPr>
          </a:p>
        </p:txBody>
      </p:sp>
      <p:sp>
        <p:nvSpPr>
          <p:cNvPr id="569" name="Google Shape;569;g2a9f74e2c68_0_285"/>
          <p:cNvSpPr txBox="1"/>
          <p:nvPr/>
        </p:nvSpPr>
        <p:spPr>
          <a:xfrm>
            <a:off x="4322613" y="558651"/>
            <a:ext cx="5877111" cy="467100"/>
          </a:xfrm>
          <a:prstGeom prst="rect">
            <a:avLst/>
          </a:prstGeom>
          <a:noFill/>
          <a:ln>
            <a:noFill/>
          </a:ln>
        </p:spPr>
        <p:txBody>
          <a:bodyPr spcFirstLastPara="1" wrap="square" lIns="28925" tIns="14450" rIns="28925" bIns="14450" anchor="b" anchorCtr="0">
            <a:noAutofit/>
          </a:bodyPr>
          <a:lstStyle/>
          <a:p>
            <a:pPr marL="0" marR="0" lvl="0" indent="0" algn="l" rtl="0">
              <a:lnSpc>
                <a:spcPct val="90000"/>
              </a:lnSpc>
              <a:spcBef>
                <a:spcPts val="0"/>
              </a:spcBef>
              <a:spcAft>
                <a:spcPts val="0"/>
              </a:spcAft>
              <a:buClr>
                <a:srgbClr val="000000"/>
              </a:buClr>
              <a:buSzPts val="3400"/>
              <a:buFont typeface="Arial"/>
              <a:buNone/>
            </a:pPr>
            <a:r>
              <a:rPr lang="es-CL" sz="3400" b="1" i="0" u="none" strike="noStrike" cap="none">
                <a:solidFill>
                  <a:srgbClr val="C582F4"/>
                </a:solidFill>
                <a:latin typeface="Comfortaa"/>
                <a:ea typeface="Comfortaa"/>
                <a:cs typeface="Comfortaa"/>
                <a:sym typeface="Comfortaa"/>
              </a:rPr>
              <a:t>EJEMPLO NOTCO</a:t>
            </a:r>
            <a:endParaRPr sz="800" b="0" i="0" u="none" strike="noStrike" cap="none">
              <a:solidFill>
                <a:srgbClr val="000000"/>
              </a:solidFill>
              <a:latin typeface="Comfortaa"/>
              <a:ea typeface="Comfortaa"/>
              <a:cs typeface="Comfortaa"/>
              <a:sym typeface="Comfortaa"/>
            </a:endParaRPr>
          </a:p>
        </p:txBody>
      </p:sp>
      <p:pic>
        <p:nvPicPr>
          <p:cNvPr id="570" name="Google Shape;570;g2a9f74e2c68_0_285"/>
          <p:cNvPicPr preferRelativeResize="0"/>
          <p:nvPr/>
        </p:nvPicPr>
        <p:blipFill rotWithShape="1">
          <a:blip r:embed="rId3">
            <a:alphaModFix/>
          </a:blip>
          <a:srcRect l="8023" r="9996"/>
          <a:stretch/>
        </p:blipFill>
        <p:spPr>
          <a:xfrm>
            <a:off x="0" y="392691"/>
            <a:ext cx="4106843" cy="6072618"/>
          </a:xfrm>
          <a:prstGeom prst="rect">
            <a:avLst/>
          </a:prstGeom>
          <a:noFill/>
          <a:ln>
            <a:noFill/>
          </a:ln>
        </p:spPr>
      </p:pic>
      <p:sp>
        <p:nvSpPr>
          <p:cNvPr id="571" name="Google Shape;571;g2a9f74e2c68_0_285"/>
          <p:cNvSpPr/>
          <p:nvPr/>
        </p:nvSpPr>
        <p:spPr>
          <a:xfrm>
            <a:off x="-3775" y="0"/>
            <a:ext cx="4106700" cy="513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Condensed"/>
              <a:ea typeface="Barlow Condensed"/>
              <a:cs typeface="Barlow Condensed"/>
              <a:sym typeface="Barlow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a93c58e016_0_461"/>
          <p:cNvSpPr/>
          <p:nvPr/>
        </p:nvSpPr>
        <p:spPr>
          <a:xfrm rot="-786863">
            <a:off x="-40203" y="381493"/>
            <a:ext cx="8414346" cy="553404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 name="Google Shape;168;g2a93c58e016_0_461"/>
          <p:cNvSpPr txBox="1">
            <a:spLocks noGrp="1"/>
          </p:cNvSpPr>
          <p:nvPr>
            <p:ph type="title" idx="4294967295"/>
          </p:nvPr>
        </p:nvSpPr>
        <p:spPr>
          <a:xfrm>
            <a:off x="999948" y="1885400"/>
            <a:ext cx="4551000" cy="803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4700"/>
              <a:buFont typeface="Barlow Condensed"/>
              <a:buNone/>
            </a:pPr>
            <a:r>
              <a:rPr lang="es-CL" sz="3600">
                <a:solidFill>
                  <a:schemeClr val="lt1"/>
                </a:solidFill>
                <a:latin typeface="Comfortaa"/>
                <a:ea typeface="Comfortaa"/>
                <a:cs typeface="Comfortaa"/>
                <a:sym typeface="Comfortaa"/>
              </a:rPr>
              <a:t>RECORDEMOS: ¿Para qué?</a:t>
            </a:r>
            <a:endParaRPr sz="3600">
              <a:solidFill>
                <a:schemeClr val="lt1"/>
              </a:solidFill>
              <a:latin typeface="Comfortaa"/>
              <a:ea typeface="Comfortaa"/>
              <a:cs typeface="Comfortaa"/>
              <a:sym typeface="Comfortaa"/>
            </a:endParaRPr>
          </a:p>
        </p:txBody>
      </p:sp>
      <p:sp>
        <p:nvSpPr>
          <p:cNvPr id="169" name="Google Shape;169;g2a93c58e016_0_461"/>
          <p:cNvSpPr txBox="1">
            <a:spLocks noGrp="1"/>
          </p:cNvSpPr>
          <p:nvPr>
            <p:ph type="subTitle" idx="4294967295"/>
          </p:nvPr>
        </p:nvSpPr>
        <p:spPr>
          <a:xfrm>
            <a:off x="939674" y="2956836"/>
            <a:ext cx="7131900" cy="17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chemeClr val="lt1"/>
              </a:buClr>
              <a:buSzPts val="2400"/>
              <a:buFont typeface="Arial"/>
              <a:buNone/>
            </a:pPr>
            <a:r>
              <a:rPr lang="es-CL" sz="2200" b="0" i="1" u="none" strike="noStrike" cap="none">
                <a:solidFill>
                  <a:schemeClr val="lt1"/>
                </a:solidFill>
                <a:latin typeface="Comfortaa"/>
                <a:ea typeface="Comfortaa"/>
                <a:cs typeface="Comfortaa"/>
                <a:sym typeface="Comfortaa"/>
              </a:rPr>
              <a:t>Para agregar valor al entorno, identificando oportunidades que permitan desarrollar un proyecto de emprendimiento  vinculado con la especialidad.</a:t>
            </a:r>
            <a:endParaRPr sz="800" b="0" i="1" u="none" strike="noStrike" cap="none">
              <a:solidFill>
                <a:schemeClr val="lt1"/>
              </a:solidFill>
              <a:latin typeface="Comfortaa"/>
              <a:ea typeface="Comfortaa"/>
              <a:cs typeface="Comfortaa"/>
              <a:sym typeface="Comforta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p:nvPr/>
        </p:nvSpPr>
        <p:spPr>
          <a:xfrm>
            <a:off x="285537" y="231304"/>
            <a:ext cx="8567100" cy="5760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t" anchorCtr="0">
            <a:noAutofit/>
          </a:bodyPr>
          <a:lstStyle/>
          <a:p>
            <a:pPr marL="0" marR="0" lvl="0" indent="0" algn="l" rtl="0">
              <a:lnSpc>
                <a:spcPct val="150000"/>
              </a:lnSpc>
              <a:spcBef>
                <a:spcPts val="0"/>
              </a:spcBef>
              <a:spcAft>
                <a:spcPts val="0"/>
              </a:spcAft>
              <a:buClr>
                <a:srgbClr val="000000"/>
              </a:buClr>
              <a:buSzPts val="4000"/>
              <a:buFont typeface="Arial"/>
              <a:buNone/>
            </a:pPr>
            <a:r>
              <a:rPr lang="es-CL" sz="4000" b="1" i="0" u="none" strike="noStrike" cap="none">
                <a:solidFill>
                  <a:schemeClr val="lt1"/>
                </a:solidFill>
                <a:highlight>
                  <a:srgbClr val="77C6FC"/>
                </a:highlight>
                <a:latin typeface="Comfortaa"/>
                <a:ea typeface="Comfortaa"/>
                <a:cs typeface="Comfortaa"/>
                <a:sym typeface="Comfortaa"/>
              </a:rPr>
              <a:t>TRABAJO EN CLASES /</a:t>
            </a:r>
            <a:endParaRPr sz="40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2000"/>
              <a:buFont typeface="Arial"/>
              <a:buNone/>
            </a:pPr>
            <a:r>
              <a:rPr lang="es-CL" sz="2000" b="1" i="0" u="none" strike="noStrike" cap="none">
                <a:solidFill>
                  <a:schemeClr val="lt1"/>
                </a:solidFill>
                <a:highlight>
                  <a:srgbClr val="77C6FC"/>
                </a:highlight>
                <a:latin typeface="Comfortaa"/>
                <a:ea typeface="Comfortaa"/>
                <a:cs typeface="Comfortaa"/>
                <a:sym typeface="Comfortaa"/>
              </a:rPr>
              <a:t>Bitácora de registro de actividades </a:t>
            </a:r>
            <a:endParaRPr sz="20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a:solidFill>
                  <a:schemeClr val="lt1"/>
                </a:solidFill>
                <a:latin typeface="Comfortaa"/>
                <a:ea typeface="Comfortaa"/>
                <a:cs typeface="Comfortaa"/>
                <a:sym typeface="Comfortaa"/>
              </a:rPr>
              <a:t>3.2 </a:t>
            </a:r>
            <a:r>
              <a:rPr lang="es-CL" sz="2400" b="1" i="0" u="none" strike="noStrike" cap="none">
                <a:solidFill>
                  <a:schemeClr val="lt1"/>
                </a:solidFill>
                <a:latin typeface="Comfortaa"/>
                <a:ea typeface="Comfortaa"/>
                <a:cs typeface="Comfortaa"/>
                <a:sym typeface="Comfortaa"/>
              </a:rPr>
              <a:t>PROPUESTA DE VALOR</a:t>
            </a:r>
            <a:r>
              <a:rPr lang="es-CL" sz="2400" b="0" i="0" u="none" strike="noStrike" cap="none">
                <a:solidFill>
                  <a:schemeClr val="lt1"/>
                </a:solidFill>
                <a:latin typeface="Comfortaa"/>
                <a:ea typeface="Comfortaa"/>
                <a:cs typeface="Comfortaa"/>
                <a:sym typeface="Comfortaa"/>
              </a:rPr>
              <a:t>.</a:t>
            </a:r>
            <a:endParaRPr sz="24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0" i="0" u="none" strike="noStrike" cap="none">
                <a:solidFill>
                  <a:schemeClr val="lt1"/>
                </a:solidFill>
                <a:latin typeface="Comfortaa"/>
                <a:ea typeface="Comfortaa"/>
                <a:cs typeface="Comfortaa"/>
                <a:sym typeface="Comfortaa"/>
              </a:rPr>
              <a:t> Trabajo en clases. Grupal. 20 minutos.</a:t>
            </a:r>
            <a:br>
              <a:rPr lang="es-CL" sz="2400" b="0" i="0" u="none" strike="noStrike" cap="none">
                <a:solidFill>
                  <a:schemeClr val="lt1"/>
                </a:solidFill>
                <a:latin typeface="Comfortaa"/>
                <a:ea typeface="Comfortaa"/>
                <a:cs typeface="Comfortaa"/>
                <a:sym typeface="Comfortaa"/>
              </a:rPr>
            </a:b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p:txBody>
      </p:sp>
      <p:sp>
        <p:nvSpPr>
          <p:cNvPr id="578" name="Google Shape;578;p19"/>
          <p:cNvSpPr/>
          <p:nvPr/>
        </p:nvSpPr>
        <p:spPr>
          <a:xfrm>
            <a:off x="7451997" y="447310"/>
            <a:ext cx="1224155" cy="1224155"/>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79" name="Google Shape;579;p19"/>
          <p:cNvPicPr preferRelativeResize="0"/>
          <p:nvPr/>
        </p:nvPicPr>
        <p:blipFill rotWithShape="1">
          <a:blip r:embed="rId3">
            <a:alphaModFix/>
          </a:blip>
          <a:srcRect l="28406" t="43404" r="61753" b="23904"/>
          <a:stretch/>
        </p:blipFill>
        <p:spPr>
          <a:xfrm>
            <a:off x="7814162" y="592562"/>
            <a:ext cx="499826" cy="933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0"/>
          <p:cNvSpPr txBox="1">
            <a:spLocks noGrp="1"/>
          </p:cNvSpPr>
          <p:nvPr>
            <p:ph type="title" idx="4294967295"/>
          </p:nvPr>
        </p:nvSpPr>
        <p:spPr>
          <a:xfrm>
            <a:off x="138158" y="538445"/>
            <a:ext cx="7383600" cy="573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C582F4"/>
              </a:buClr>
              <a:buSzPts val="3600"/>
              <a:buFont typeface="Barlow"/>
              <a:buNone/>
            </a:pPr>
            <a:r>
              <a:rPr lang="es-CL" sz="2000">
                <a:latin typeface="Comfortaa"/>
                <a:ea typeface="Comfortaa"/>
                <a:cs typeface="Comfortaa"/>
                <a:sym typeface="Comfortaa"/>
              </a:rPr>
              <a:t>3.2 PROPUESTA DE VALOR</a:t>
            </a:r>
            <a:endParaRPr sz="2000">
              <a:latin typeface="Comfortaa"/>
              <a:ea typeface="Comfortaa"/>
              <a:cs typeface="Comfortaa"/>
              <a:sym typeface="Comfortaa"/>
            </a:endParaRPr>
          </a:p>
        </p:txBody>
      </p:sp>
      <p:sp>
        <p:nvSpPr>
          <p:cNvPr id="586" name="Google Shape;586;p20"/>
          <p:cNvSpPr/>
          <p:nvPr/>
        </p:nvSpPr>
        <p:spPr>
          <a:xfrm>
            <a:off x="197250" y="1527775"/>
            <a:ext cx="8749500" cy="43044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L">
                <a:solidFill>
                  <a:srgbClr val="666666"/>
                </a:solidFill>
                <a:latin typeface="Comfortaa Medium"/>
                <a:ea typeface="Comfortaa Medium"/>
                <a:cs typeface="Comfortaa Medium"/>
                <a:sym typeface="Comfortaa Medium"/>
              </a:rPr>
              <a:t>En equipos, redactar propuesta de valor considerando lo siguiente:</a:t>
            </a:r>
            <a:endParaRPr>
              <a:solidFill>
                <a:srgbClr val="666666"/>
              </a:solidFill>
              <a:latin typeface="Comfortaa Medium"/>
              <a:ea typeface="Comfortaa Medium"/>
              <a:cs typeface="Comfortaa Medium"/>
              <a:sym typeface="Comfortaa Medium"/>
            </a:endParaRPr>
          </a:p>
          <a:p>
            <a:pPr marL="0" lvl="0" indent="0" algn="ctr" rtl="0">
              <a:spcBef>
                <a:spcPts val="0"/>
              </a:spcBef>
              <a:spcAft>
                <a:spcPts val="0"/>
              </a:spcAft>
              <a:buNone/>
            </a:pPr>
            <a:endParaRPr>
              <a:solidFill>
                <a:srgbClr val="666666"/>
              </a:solidFill>
              <a:latin typeface="Comfortaa Medium"/>
              <a:ea typeface="Comfortaa Medium"/>
              <a:cs typeface="Comfortaa Medium"/>
              <a:sym typeface="Comfortaa Medium"/>
            </a:endParaRPr>
          </a:p>
          <a:p>
            <a:pPr marL="0" lvl="0" indent="0" algn="ctr" rtl="0">
              <a:spcBef>
                <a:spcPts val="0"/>
              </a:spcBef>
              <a:spcAft>
                <a:spcPts val="0"/>
              </a:spcAft>
              <a:buNone/>
            </a:pPr>
            <a:r>
              <a:rPr lang="es-CL" i="1">
                <a:solidFill>
                  <a:srgbClr val="666666"/>
                </a:solidFill>
                <a:latin typeface="Comfortaa SemiBold"/>
                <a:ea typeface="Comfortaa SemiBold"/>
                <a:cs typeface="Comfortaa SemiBold"/>
                <a:sym typeface="Comfortaa SemiBold"/>
              </a:rPr>
              <a:t>Para  (segmento de clientes) que busca/necesita (necesidad) mi producto o servicio es (descripción) y (cómo se espera cubrir esa necesidad). </a:t>
            </a:r>
            <a:endParaRPr i="1">
              <a:solidFill>
                <a:srgbClr val="666666"/>
              </a:solidFill>
              <a:latin typeface="Comfortaa SemiBold"/>
              <a:ea typeface="Comfortaa SemiBold"/>
              <a:cs typeface="Comfortaa SemiBold"/>
              <a:sym typeface="Comfortaa SemiBold"/>
            </a:endParaRPr>
          </a:p>
          <a:p>
            <a:pPr marL="0" lvl="0" indent="0" algn="l" rtl="0">
              <a:spcBef>
                <a:spcPts val="0"/>
              </a:spcBef>
              <a:spcAft>
                <a:spcPts val="0"/>
              </a:spcAft>
              <a:buNone/>
            </a:pPr>
            <a:endParaRPr i="1">
              <a:solidFill>
                <a:srgbClr val="666666"/>
              </a:solidFill>
              <a:latin typeface="Comfortaa SemiBold"/>
              <a:ea typeface="Comfortaa SemiBold"/>
              <a:cs typeface="Comfortaa SemiBold"/>
              <a:sym typeface="Comfortaa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g2a9f74e2c68_0_293"/>
          <p:cNvPicPr preferRelativeResize="0"/>
          <p:nvPr/>
        </p:nvPicPr>
        <p:blipFill rotWithShape="1">
          <a:blip r:embed="rId3">
            <a:alphaModFix/>
          </a:blip>
          <a:srcRect l="22489" r="26127"/>
          <a:stretch/>
        </p:blipFill>
        <p:spPr>
          <a:xfrm>
            <a:off x="4454775" y="0"/>
            <a:ext cx="4698552" cy="6096000"/>
          </a:xfrm>
          <a:prstGeom prst="rect">
            <a:avLst/>
          </a:prstGeom>
          <a:noFill/>
          <a:ln>
            <a:noFill/>
          </a:ln>
        </p:spPr>
      </p:pic>
      <p:sp>
        <p:nvSpPr>
          <p:cNvPr id="593" name="Google Shape;593;g2a9f74e2c68_0_293"/>
          <p:cNvSpPr txBox="1"/>
          <p:nvPr/>
        </p:nvSpPr>
        <p:spPr>
          <a:xfrm>
            <a:off x="319851" y="2580905"/>
            <a:ext cx="3849900" cy="3515100"/>
          </a:xfrm>
          <a:prstGeom prst="rect">
            <a:avLst/>
          </a:prstGeom>
          <a:solidFill>
            <a:srgbClr val="D17EFB"/>
          </a:solidFill>
          <a:ln>
            <a:noFill/>
          </a:ln>
        </p:spPr>
        <p:txBody>
          <a:bodyPr spcFirstLastPara="1" wrap="square" lIns="51425" tIns="25700" rIns="51425" bIns="2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800"/>
              <a:buFont typeface="Arial"/>
              <a:buNone/>
            </a:pPr>
            <a:r>
              <a:rPr lang="es-CL" sz="1800" b="0" i="0" u="none" strike="noStrike" cap="none">
                <a:solidFill>
                  <a:schemeClr val="lt1"/>
                </a:solidFill>
                <a:latin typeface="Comfortaa"/>
                <a:ea typeface="Comfortaa"/>
                <a:cs typeface="Comfortaa"/>
                <a:sym typeface="Comfortaa"/>
              </a:rPr>
              <a:t>Ahora que tenemos nuestro Lienzo de Propuesta de Valor, debemos realizar una pregunta importante.</a:t>
            </a:r>
            <a:endParaRPr/>
          </a:p>
          <a:p>
            <a:pPr marL="0" marR="0" lvl="0" indent="0" algn="l" rtl="0">
              <a:lnSpc>
                <a:spcPct val="150000"/>
              </a:lnSpc>
              <a:spcBef>
                <a:spcPts val="0"/>
              </a:spcBef>
              <a:spcAft>
                <a:spcPts val="0"/>
              </a:spcAft>
              <a:buClr>
                <a:srgbClr val="000000"/>
              </a:buClr>
              <a:buSzPts val="1800"/>
              <a:buFont typeface="Arial"/>
              <a:buNone/>
            </a:pPr>
            <a:r>
              <a:rPr lang="es-CL" sz="1800" b="0" i="0" u="none" strike="noStrike" cap="none">
                <a:solidFill>
                  <a:schemeClr val="lt1"/>
                </a:solidFill>
                <a:latin typeface="Comfortaa"/>
                <a:ea typeface="Comfortaa"/>
                <a:cs typeface="Comfortaa"/>
                <a:sym typeface="Comfortaa"/>
              </a:rPr>
              <a:t>¿Las necesidades/problemas de mis clientes, son satisfechas con mi solución?</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mfortaa"/>
              <a:ea typeface="Comfortaa"/>
              <a:cs typeface="Comfortaa"/>
              <a:sym typeface="Comfortaa"/>
            </a:endParaRPr>
          </a:p>
        </p:txBody>
      </p:sp>
      <p:sp>
        <p:nvSpPr>
          <p:cNvPr id="594" name="Google Shape;594;g2a9f74e2c68_0_293"/>
          <p:cNvSpPr txBox="1"/>
          <p:nvPr/>
        </p:nvSpPr>
        <p:spPr>
          <a:xfrm>
            <a:off x="319854" y="837838"/>
            <a:ext cx="3849900" cy="1529700"/>
          </a:xfrm>
          <a:prstGeom prst="rect">
            <a:avLst/>
          </a:prstGeom>
          <a:noFill/>
          <a:ln>
            <a:noFill/>
          </a:ln>
        </p:spPr>
        <p:txBody>
          <a:bodyPr spcFirstLastPara="1" wrap="square" lIns="51425" tIns="25700" rIns="51425" bIns="2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L" sz="3200" b="1" i="0" u="none" strike="noStrike" cap="none">
                <a:solidFill>
                  <a:schemeClr val="lt1"/>
                </a:solidFill>
                <a:highlight>
                  <a:srgbClr val="77C6FC"/>
                </a:highlight>
                <a:latin typeface="Comfortaa"/>
                <a:ea typeface="Comfortaa"/>
                <a:cs typeface="Comfortaa"/>
                <a:sym typeface="Comfortaa"/>
              </a:rPr>
              <a:t>HIPÓTESIS </a:t>
            </a:r>
            <a:endParaRPr sz="32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r>
              <a:rPr lang="es-CL" sz="3200" b="1" i="0" u="none" strike="noStrike" cap="none">
                <a:solidFill>
                  <a:schemeClr val="lt1"/>
                </a:solidFill>
                <a:highlight>
                  <a:srgbClr val="77C6FC"/>
                </a:highlight>
                <a:latin typeface="Comfortaa"/>
                <a:ea typeface="Comfortaa"/>
                <a:cs typeface="Comfortaa"/>
                <a:sym typeface="Comfortaa"/>
              </a:rPr>
              <a:t>PROBLEMA/</a:t>
            </a:r>
            <a:endParaRPr sz="32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r>
              <a:rPr lang="es-CL" sz="3200" b="1" i="0" u="none" strike="noStrike" cap="none">
                <a:solidFill>
                  <a:schemeClr val="lt1"/>
                </a:solidFill>
                <a:highlight>
                  <a:srgbClr val="77C6FC"/>
                </a:highlight>
                <a:latin typeface="Comfortaa"/>
                <a:ea typeface="Comfortaa"/>
                <a:cs typeface="Comfortaa"/>
                <a:sym typeface="Comfortaa"/>
              </a:rPr>
              <a:t>SOLUCIÓN</a:t>
            </a:r>
            <a:endParaRPr sz="3200" b="1" i="0" u="none" strike="noStrike" cap="none">
              <a:solidFill>
                <a:schemeClr val="lt1"/>
              </a:solidFill>
              <a:highlight>
                <a:srgbClr val="77C6FC"/>
              </a:highlight>
              <a:latin typeface="Comfortaa"/>
              <a:ea typeface="Comfortaa"/>
              <a:cs typeface="Comfortaa"/>
              <a:sym typeface="Comforta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1"/>
          <p:cNvSpPr txBox="1"/>
          <p:nvPr/>
        </p:nvSpPr>
        <p:spPr>
          <a:xfrm>
            <a:off x="319854" y="2530700"/>
            <a:ext cx="3849900" cy="2884200"/>
          </a:xfrm>
          <a:prstGeom prst="rect">
            <a:avLst/>
          </a:prstGeom>
          <a:noFill/>
          <a:ln>
            <a:noFill/>
          </a:ln>
        </p:spPr>
        <p:txBody>
          <a:bodyPr spcFirstLastPara="1" wrap="square" lIns="51425" tIns="25700" rIns="51425" bIns="25700" anchor="t" anchorCtr="0">
            <a:spAutoFit/>
          </a:bodyPr>
          <a:lstStyle/>
          <a:p>
            <a:pPr marL="0" marR="0" lvl="0" indent="0" algn="just" rtl="0">
              <a:lnSpc>
                <a:spcPct val="150000"/>
              </a:lnSpc>
              <a:spcBef>
                <a:spcPts val="0"/>
              </a:spcBef>
              <a:spcAft>
                <a:spcPts val="0"/>
              </a:spcAft>
              <a:buClr>
                <a:srgbClr val="000000"/>
              </a:buClr>
              <a:buSzPts val="1600"/>
              <a:buFont typeface="Arial"/>
              <a:buNone/>
            </a:pPr>
            <a:r>
              <a:rPr lang="es-CL" sz="1600" b="0" i="0" u="none" strike="noStrike" cap="none">
                <a:solidFill>
                  <a:srgbClr val="7F7F7F"/>
                </a:solidFill>
                <a:latin typeface="Comfortaa"/>
                <a:ea typeface="Comfortaa"/>
                <a:cs typeface="Comfortaa"/>
                <a:sym typeface="Comfortaa"/>
              </a:rPr>
              <a:t>Validar las hipótesis de problema/solución es un paso esencial en el desarrollo de un nuevo producto o servicio. Las hipótesis son suposiciones sobre el problema que enfrentan sus clientes y la solución que su producto o servicio puede ofrecer. </a:t>
            </a:r>
            <a:endParaRPr/>
          </a:p>
        </p:txBody>
      </p:sp>
      <p:sp>
        <p:nvSpPr>
          <p:cNvPr id="601" name="Google Shape;601;p21"/>
          <p:cNvSpPr txBox="1"/>
          <p:nvPr/>
        </p:nvSpPr>
        <p:spPr>
          <a:xfrm>
            <a:off x="319854" y="837838"/>
            <a:ext cx="3849900" cy="1529700"/>
          </a:xfrm>
          <a:prstGeom prst="rect">
            <a:avLst/>
          </a:prstGeom>
          <a:noFill/>
          <a:ln>
            <a:noFill/>
          </a:ln>
        </p:spPr>
        <p:txBody>
          <a:bodyPr spcFirstLastPara="1" wrap="square" lIns="51425" tIns="25700" rIns="51425" bIns="2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L" sz="3200" b="1" i="0" u="none" strike="noStrike" cap="none">
                <a:solidFill>
                  <a:schemeClr val="lt1"/>
                </a:solidFill>
                <a:highlight>
                  <a:srgbClr val="77C6FC"/>
                </a:highlight>
                <a:latin typeface="Comfortaa"/>
                <a:ea typeface="Comfortaa"/>
                <a:cs typeface="Comfortaa"/>
                <a:sym typeface="Comfortaa"/>
              </a:rPr>
              <a:t>HIPÓTESIS </a:t>
            </a:r>
            <a:endParaRPr sz="32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r>
              <a:rPr lang="es-CL" sz="3200" b="1" i="0" u="none" strike="noStrike" cap="none">
                <a:solidFill>
                  <a:schemeClr val="lt1"/>
                </a:solidFill>
                <a:highlight>
                  <a:srgbClr val="77C6FC"/>
                </a:highlight>
                <a:latin typeface="Comfortaa"/>
                <a:ea typeface="Comfortaa"/>
                <a:cs typeface="Comfortaa"/>
                <a:sym typeface="Comfortaa"/>
              </a:rPr>
              <a:t>PROBLEMA/</a:t>
            </a:r>
            <a:endParaRPr sz="32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r>
              <a:rPr lang="es-CL" sz="3200" b="1" i="0" u="none" strike="noStrike" cap="none">
                <a:solidFill>
                  <a:schemeClr val="lt1"/>
                </a:solidFill>
                <a:highlight>
                  <a:srgbClr val="77C6FC"/>
                </a:highlight>
                <a:latin typeface="Comfortaa"/>
                <a:ea typeface="Comfortaa"/>
                <a:cs typeface="Comfortaa"/>
                <a:sym typeface="Comfortaa"/>
              </a:rPr>
              <a:t>SOLUCIÓN</a:t>
            </a:r>
            <a:endParaRPr sz="3200" b="1" i="0" u="none" strike="noStrike" cap="none">
              <a:solidFill>
                <a:schemeClr val="lt1"/>
              </a:solidFill>
              <a:highlight>
                <a:srgbClr val="77C6FC"/>
              </a:highlight>
              <a:latin typeface="Comfortaa"/>
              <a:ea typeface="Comfortaa"/>
              <a:cs typeface="Comfortaa"/>
              <a:sym typeface="Comfortaa"/>
            </a:endParaRPr>
          </a:p>
        </p:txBody>
      </p:sp>
      <p:pic>
        <p:nvPicPr>
          <p:cNvPr id="602" name="Google Shape;602;p21"/>
          <p:cNvPicPr preferRelativeResize="0"/>
          <p:nvPr/>
        </p:nvPicPr>
        <p:blipFill>
          <a:blip r:embed="rId3">
            <a:alphaModFix/>
          </a:blip>
          <a:stretch>
            <a:fillRect/>
          </a:stretch>
        </p:blipFill>
        <p:spPr>
          <a:xfrm>
            <a:off x="4573099" y="0"/>
            <a:ext cx="4570900" cy="68579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a9f74e2c68_0_760"/>
          <p:cNvSpPr txBox="1"/>
          <p:nvPr/>
        </p:nvSpPr>
        <p:spPr>
          <a:xfrm>
            <a:off x="463050" y="325182"/>
            <a:ext cx="8201302" cy="5314881"/>
          </a:xfrm>
          <a:prstGeom prst="rect">
            <a:avLst/>
          </a:prstGeom>
          <a:noFill/>
          <a:ln>
            <a:noFill/>
          </a:ln>
        </p:spPr>
        <p:txBody>
          <a:bodyPr spcFirstLastPara="1" wrap="square" lIns="51425" tIns="25700" rIns="51425" bIns="2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494949"/>
                </a:solidFill>
                <a:latin typeface="Comfortaa"/>
                <a:ea typeface="Comfortaa"/>
                <a:cs typeface="Comfortaa"/>
                <a:sym typeface="Comfortaa"/>
              </a:rPr>
              <a:t>Para validar esta hipótesis, </a:t>
            </a:r>
            <a:r>
              <a:rPr lang="es-CL" sz="1600" b="0" i="0" u="none" strike="noStrike" cap="none">
                <a:solidFill>
                  <a:srgbClr val="77C6FC"/>
                </a:solidFill>
                <a:latin typeface="Comfortaa"/>
                <a:ea typeface="Comfortaa"/>
                <a:cs typeface="Comfortaa"/>
                <a:sym typeface="Comfortaa"/>
              </a:rPr>
              <a:t>realizaremos entrevistas </a:t>
            </a:r>
            <a:r>
              <a:rPr lang="es-CL" sz="1600" b="0" i="0" u="none" strike="noStrike" cap="none">
                <a:solidFill>
                  <a:srgbClr val="494949"/>
                </a:solidFill>
                <a:latin typeface="Comfortaa"/>
                <a:ea typeface="Comfortaa"/>
                <a:cs typeface="Comfortaa"/>
                <a:sym typeface="Comfortaa"/>
              </a:rPr>
              <a:t>con </a:t>
            </a:r>
            <a:r>
              <a:rPr lang="es-CL" sz="1600" b="0" i="0" u="none" strike="noStrike" cap="none">
                <a:solidFill>
                  <a:srgbClr val="77C6FC"/>
                </a:solidFill>
                <a:latin typeface="Comfortaa"/>
                <a:ea typeface="Comfortaa"/>
                <a:cs typeface="Comfortaa"/>
                <a:sym typeface="Comfortaa"/>
              </a:rPr>
              <a:t>clientes potenciales</a:t>
            </a:r>
            <a:r>
              <a:rPr lang="es-CL" sz="1600" b="0" i="0" u="none" strike="noStrike" cap="none">
                <a:solidFill>
                  <a:srgbClr val="494949"/>
                </a:solidFill>
                <a:latin typeface="Comfortaa"/>
                <a:ea typeface="Comfortaa"/>
                <a:cs typeface="Comfortaa"/>
                <a:sym typeface="Comfortaa"/>
              </a:rPr>
              <a:t> para comprender cómo perciben nuestra solución.</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494949"/>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800"/>
              <a:buFont typeface="Arial"/>
              <a:buNone/>
            </a:pPr>
            <a:r>
              <a:rPr lang="es-CL" sz="1800" b="0" i="0" u="none" strike="noStrike" cap="none">
                <a:solidFill>
                  <a:schemeClr val="lt1"/>
                </a:solidFill>
                <a:highlight>
                  <a:srgbClr val="D17EFB"/>
                </a:highlight>
                <a:latin typeface="Comfortaa"/>
                <a:ea typeface="Comfortaa"/>
                <a:cs typeface="Comfortaa"/>
                <a:sym typeface="Comfortaa"/>
              </a:rPr>
              <a:t>¿La solución propuesta resuelve un problema real para los clientes potenciales?</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494949"/>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494949"/>
                </a:solidFill>
                <a:latin typeface="Comfortaa"/>
                <a:ea typeface="Comfortaa"/>
                <a:cs typeface="Comfortaa"/>
                <a:sym typeface="Comfortaa"/>
              </a:rPr>
              <a:t>Validar la hipótesis de problema y solución:</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494949"/>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494949"/>
                </a:solidFill>
                <a:latin typeface="Comfortaa"/>
                <a:ea typeface="Comfortaa"/>
                <a:cs typeface="Comfortaa"/>
                <a:sym typeface="Comfortaa"/>
              </a:rPr>
              <a:t>- Ayuda a evitar invertir tiempo y dinero en un producto o servicio que no tiene demanda.</a:t>
            </a:r>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494949"/>
                </a:solidFill>
                <a:latin typeface="Comfortaa"/>
                <a:ea typeface="Comfortaa"/>
                <a:cs typeface="Comfortaa"/>
                <a:sym typeface="Comfortaa"/>
              </a:rPr>
              <a:t>- Ayuda a garantizar que su producto o servicio satisfaga las necesidades de los clientes.</a:t>
            </a:r>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494949"/>
                </a:solidFill>
                <a:latin typeface="Comfortaa"/>
                <a:ea typeface="Comfortaa"/>
                <a:cs typeface="Comfortaa"/>
                <a:sym typeface="Comfortaa"/>
              </a:rPr>
              <a:t>- Ayuda a mejorar la probabilidad de éxito de su producto o servicio.</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494949"/>
              </a:solidFill>
              <a:latin typeface="Comfortaa"/>
              <a:ea typeface="Comfortaa"/>
              <a:cs typeface="Comfortaa"/>
              <a:sym typeface="Comfortaa"/>
            </a:endParaRPr>
          </a:p>
        </p:txBody>
      </p:sp>
      <p:grpSp>
        <p:nvGrpSpPr>
          <p:cNvPr id="609" name="Google Shape;609;g2a9f74e2c68_0_760"/>
          <p:cNvGrpSpPr/>
          <p:nvPr/>
        </p:nvGrpSpPr>
        <p:grpSpPr>
          <a:xfrm>
            <a:off x="7348610" y="5450406"/>
            <a:ext cx="553589" cy="727894"/>
            <a:chOff x="-52074300" y="1911950"/>
            <a:chExt cx="242600" cy="319000"/>
          </a:xfrm>
        </p:grpSpPr>
        <p:sp>
          <p:nvSpPr>
            <p:cNvPr id="610" name="Google Shape;610;g2a9f74e2c68_0_760"/>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11" name="Google Shape;611;g2a9f74e2c68_0_760"/>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12" name="Google Shape;612;g2a9f74e2c68_0_760"/>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13" name="Google Shape;613;g2a9f74e2c68_0_760"/>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grpSp>
      <p:grpSp>
        <p:nvGrpSpPr>
          <p:cNvPr id="614" name="Google Shape;614;g2a9f74e2c68_0_760"/>
          <p:cNvGrpSpPr/>
          <p:nvPr/>
        </p:nvGrpSpPr>
        <p:grpSpPr>
          <a:xfrm>
            <a:off x="2632930" y="5464250"/>
            <a:ext cx="729752" cy="722532"/>
            <a:chOff x="-55229525" y="2688550"/>
            <a:chExt cx="319800" cy="316650"/>
          </a:xfrm>
        </p:grpSpPr>
        <p:sp>
          <p:nvSpPr>
            <p:cNvPr id="615" name="Google Shape;615;g2a9f74e2c68_0_760"/>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16" name="Google Shape;616;g2a9f74e2c68_0_760"/>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17" name="Google Shape;617;g2a9f74e2c68_0_760"/>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18" name="Google Shape;618;g2a9f74e2c68_0_760"/>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grpSp>
      <p:grpSp>
        <p:nvGrpSpPr>
          <p:cNvPr id="619" name="Google Shape;619;g2a9f74e2c68_0_760"/>
          <p:cNvGrpSpPr/>
          <p:nvPr/>
        </p:nvGrpSpPr>
        <p:grpSpPr>
          <a:xfrm>
            <a:off x="4147905" y="5452176"/>
            <a:ext cx="727983" cy="726126"/>
            <a:chOff x="-53299850" y="2294725"/>
            <a:chExt cx="319025" cy="318225"/>
          </a:xfrm>
        </p:grpSpPr>
        <p:sp>
          <p:nvSpPr>
            <p:cNvPr id="620" name="Google Shape;620;g2a9f74e2c68_0_760"/>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21" name="Google Shape;621;g2a9f74e2c68_0_760"/>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grpSp>
      <p:grpSp>
        <p:nvGrpSpPr>
          <p:cNvPr id="622" name="Google Shape;622;g2a9f74e2c68_0_760"/>
          <p:cNvGrpSpPr/>
          <p:nvPr/>
        </p:nvGrpSpPr>
        <p:grpSpPr>
          <a:xfrm>
            <a:off x="5741859" y="5454004"/>
            <a:ext cx="683030" cy="724300"/>
            <a:chOff x="-52505925" y="2295525"/>
            <a:chExt cx="299325" cy="317425"/>
          </a:xfrm>
        </p:grpSpPr>
        <p:sp>
          <p:nvSpPr>
            <p:cNvPr id="623" name="Google Shape;623;g2a9f74e2c68_0_760"/>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24" name="Google Shape;624;g2a9f74e2c68_0_760"/>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25" name="Google Shape;625;g2a9f74e2c68_0_760"/>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26" name="Google Shape;626;g2a9f74e2c68_0_760"/>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grpSp>
      <p:grpSp>
        <p:nvGrpSpPr>
          <p:cNvPr id="627" name="Google Shape;627;g2a9f74e2c68_0_760"/>
          <p:cNvGrpSpPr/>
          <p:nvPr/>
        </p:nvGrpSpPr>
        <p:grpSpPr>
          <a:xfrm>
            <a:off x="1241795" y="5433052"/>
            <a:ext cx="553589" cy="727894"/>
            <a:chOff x="-52074300" y="1911950"/>
            <a:chExt cx="242600" cy="319000"/>
          </a:xfrm>
        </p:grpSpPr>
        <p:sp>
          <p:nvSpPr>
            <p:cNvPr id="628" name="Google Shape;628;g2a9f74e2c68_0_760"/>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29" name="Google Shape;629;g2a9f74e2c68_0_760"/>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30" name="Google Shape;630;g2a9f74e2c68_0_760"/>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sp>
          <p:nvSpPr>
            <p:cNvPr id="631" name="Google Shape;631;g2a9f74e2c68_0_760"/>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C582F4"/>
            </a:solidFill>
            <a:ln w="9525" cap="flat" cmpd="sng">
              <a:solidFill>
                <a:srgbClr val="C58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C582F4"/>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2a9f74e2c68_0_724"/>
          <p:cNvSpPr/>
          <p:nvPr/>
        </p:nvSpPr>
        <p:spPr>
          <a:xfrm>
            <a:off x="285537" y="231304"/>
            <a:ext cx="8567100" cy="5760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t" anchorCtr="0">
            <a:noAutofit/>
          </a:bodyPr>
          <a:lstStyle/>
          <a:p>
            <a:pPr marL="0" marR="0" lvl="0" indent="0" algn="l" rtl="0">
              <a:lnSpc>
                <a:spcPct val="150000"/>
              </a:lnSpc>
              <a:spcBef>
                <a:spcPts val="0"/>
              </a:spcBef>
              <a:spcAft>
                <a:spcPts val="0"/>
              </a:spcAft>
              <a:buClr>
                <a:srgbClr val="000000"/>
              </a:buClr>
              <a:buSzPts val="4000"/>
              <a:buFont typeface="Arial"/>
              <a:buNone/>
            </a:pPr>
            <a:r>
              <a:rPr lang="es-CL" sz="4000" b="1" i="0" u="none" strike="noStrike" cap="none">
                <a:solidFill>
                  <a:schemeClr val="lt1"/>
                </a:solidFill>
                <a:highlight>
                  <a:srgbClr val="77C6FC"/>
                </a:highlight>
                <a:latin typeface="Comfortaa"/>
                <a:ea typeface="Comfortaa"/>
                <a:cs typeface="Comfortaa"/>
                <a:sym typeface="Comfortaa"/>
              </a:rPr>
              <a:t>TRABAJO EN CLASES /</a:t>
            </a:r>
            <a:endParaRPr sz="40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2000"/>
              <a:buFont typeface="Arial"/>
              <a:buNone/>
            </a:pPr>
            <a:r>
              <a:rPr lang="es-CL" sz="2000" b="1" i="0" u="none" strike="noStrike" cap="none">
                <a:solidFill>
                  <a:schemeClr val="lt1"/>
                </a:solidFill>
                <a:highlight>
                  <a:srgbClr val="77C6FC"/>
                </a:highlight>
                <a:latin typeface="Comfortaa"/>
                <a:ea typeface="Comfortaa"/>
                <a:cs typeface="Comfortaa"/>
                <a:sym typeface="Comfortaa"/>
              </a:rPr>
              <a:t>Bitácora de registro de actividades </a:t>
            </a:r>
            <a:endParaRPr sz="20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a:solidFill>
                  <a:schemeClr val="lt1"/>
                </a:solidFill>
                <a:latin typeface="Comfortaa"/>
                <a:ea typeface="Comfortaa"/>
                <a:cs typeface="Comfortaa"/>
                <a:sym typeface="Comfortaa"/>
              </a:rPr>
              <a:t>4</a:t>
            </a:r>
            <a:r>
              <a:rPr lang="es-CL" sz="2400" b="1" i="0" u="none" strike="noStrike" cap="none">
                <a:solidFill>
                  <a:schemeClr val="lt1"/>
                </a:solidFill>
                <a:latin typeface="Comfortaa"/>
                <a:ea typeface="Comfortaa"/>
                <a:cs typeface="Comfortaa"/>
                <a:sym typeface="Comfortaa"/>
              </a:rPr>
              <a:t> PAUTA DE ENTREVISTA</a:t>
            </a:r>
            <a:endParaRPr sz="24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0" i="0" u="none" strike="noStrike" cap="none">
                <a:solidFill>
                  <a:schemeClr val="lt1"/>
                </a:solidFill>
                <a:latin typeface="Comfortaa"/>
                <a:ea typeface="Comfortaa"/>
                <a:cs typeface="Comfortaa"/>
                <a:sym typeface="Comfortaa"/>
              </a:rPr>
              <a:t> Trabajo en clases. En equipos. 20 minutos</a:t>
            </a:r>
            <a:endParaRPr sz="24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p:txBody>
      </p:sp>
      <p:sp>
        <p:nvSpPr>
          <p:cNvPr id="638" name="Google Shape;638;g2a9f74e2c68_0_724"/>
          <p:cNvSpPr/>
          <p:nvPr/>
        </p:nvSpPr>
        <p:spPr>
          <a:xfrm>
            <a:off x="7451997" y="447310"/>
            <a:ext cx="1224300" cy="122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39" name="Google Shape;639;g2a9f74e2c68_0_724"/>
          <p:cNvPicPr preferRelativeResize="0"/>
          <p:nvPr/>
        </p:nvPicPr>
        <p:blipFill rotWithShape="1">
          <a:blip r:embed="rId3">
            <a:alphaModFix/>
          </a:blip>
          <a:srcRect l="28406" t="43404" r="61753" b="23904"/>
          <a:stretch/>
        </p:blipFill>
        <p:spPr>
          <a:xfrm>
            <a:off x="7814162" y="592562"/>
            <a:ext cx="499826" cy="933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22"/>
          <p:cNvSpPr txBox="1"/>
          <p:nvPr/>
        </p:nvSpPr>
        <p:spPr>
          <a:xfrm>
            <a:off x="416160" y="2756479"/>
            <a:ext cx="2373600" cy="2821891"/>
          </a:xfrm>
          <a:prstGeom prst="rect">
            <a:avLst/>
          </a:prstGeom>
          <a:noFill/>
          <a:ln>
            <a:noFill/>
          </a:ln>
        </p:spPr>
        <p:txBody>
          <a:bodyPr spcFirstLastPara="1" wrap="square" lIns="51425" tIns="25700" rIns="51425" bIns="25700" anchor="t" anchorCtr="0">
            <a:spAutoFit/>
          </a:bodyPr>
          <a:lstStyle/>
          <a:p>
            <a:pPr marL="0" marR="0" lvl="0" indent="0" algn="l" rtl="0">
              <a:lnSpc>
                <a:spcPct val="150000"/>
              </a:lnSpc>
              <a:spcBef>
                <a:spcPts val="0"/>
              </a:spcBef>
              <a:spcAft>
                <a:spcPts val="0"/>
              </a:spcAft>
              <a:buClr>
                <a:srgbClr val="000000"/>
              </a:buClr>
              <a:buSzPts val="1200"/>
              <a:buFont typeface="Arial"/>
              <a:buNone/>
            </a:pPr>
            <a:r>
              <a:rPr lang="es-CL" sz="1200" b="0" i="0" u="none" strike="noStrike" cap="none">
                <a:solidFill>
                  <a:schemeClr val="dk1"/>
                </a:solidFill>
                <a:latin typeface="Corbel"/>
                <a:ea typeface="Corbel"/>
                <a:cs typeface="Corbel"/>
                <a:sym typeface="Corbel"/>
              </a:rPr>
              <a:t>Nombre entrevistado:</a:t>
            </a:r>
            <a:endParaRPr sz="1200" b="0" i="0" u="none" strike="noStrike" cap="none">
              <a:solidFill>
                <a:schemeClr val="dk1"/>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200"/>
              <a:buFont typeface="Arial"/>
              <a:buNone/>
            </a:pPr>
            <a:r>
              <a:rPr lang="es-CL" sz="1200" b="0" i="0" u="none" strike="noStrike" cap="none">
                <a:solidFill>
                  <a:schemeClr val="dk1"/>
                </a:solidFill>
                <a:latin typeface="Corbel"/>
                <a:ea typeface="Corbel"/>
                <a:cs typeface="Corbel"/>
                <a:sym typeface="Corbel"/>
              </a:rPr>
              <a:t>Edad: </a:t>
            </a:r>
            <a:endParaRPr sz="1200" b="0" i="0" u="none" strike="noStrike" cap="none">
              <a:solidFill>
                <a:schemeClr val="dk1"/>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200"/>
              <a:buFont typeface="Arial"/>
              <a:buNone/>
            </a:pPr>
            <a:r>
              <a:rPr lang="es-CL" sz="1200" b="0" i="0" u="none" strike="noStrike" cap="none">
                <a:solidFill>
                  <a:schemeClr val="dk1"/>
                </a:solidFill>
                <a:latin typeface="Corbel"/>
                <a:ea typeface="Corbel"/>
                <a:cs typeface="Corbel"/>
                <a:sym typeface="Corbel"/>
              </a:rPr>
              <a:t>Género: </a:t>
            </a:r>
            <a:endParaRPr sz="1200" b="0" i="0" u="none" strike="noStrike" cap="none">
              <a:solidFill>
                <a:schemeClr val="dk1"/>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200"/>
              <a:buFont typeface="Arial"/>
              <a:buNone/>
            </a:pPr>
            <a:r>
              <a:rPr lang="es-CL" sz="1200" b="0" i="0" u="none" strike="noStrike" cap="none">
                <a:solidFill>
                  <a:schemeClr val="dk1"/>
                </a:solidFill>
                <a:latin typeface="Corbel"/>
                <a:ea typeface="Corbel"/>
                <a:cs typeface="Corbel"/>
                <a:sym typeface="Corbel"/>
              </a:rPr>
              <a:t>Ocupación: </a:t>
            </a:r>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dk1"/>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000000"/>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200"/>
              <a:buFont typeface="Arial"/>
              <a:buNone/>
            </a:pPr>
            <a:r>
              <a:rPr lang="es-CL" sz="1200" b="0" i="0" u="none" strike="noStrike" cap="none">
                <a:solidFill>
                  <a:schemeClr val="lt1"/>
                </a:solidFill>
                <a:highlight>
                  <a:srgbClr val="C582F4"/>
                </a:highlight>
                <a:latin typeface="Corbel"/>
                <a:ea typeface="Corbel"/>
                <a:cs typeface="Corbel"/>
                <a:sym typeface="Corbel"/>
              </a:rPr>
              <a:t>*Tomar notas de otras cosas relevantes que pueda mencionar el entrevistado, recuerda también hacer imágenes, evidencia.</a:t>
            </a:r>
            <a:endParaRPr sz="1200" b="0" i="0" u="none" strike="noStrike" cap="none">
              <a:solidFill>
                <a:schemeClr val="lt1"/>
              </a:solidFill>
              <a:highlight>
                <a:srgbClr val="C582F4"/>
              </a:highlight>
              <a:latin typeface="Corbel"/>
              <a:ea typeface="Corbel"/>
              <a:cs typeface="Corbel"/>
              <a:sym typeface="Corbel"/>
            </a:endParaRPr>
          </a:p>
        </p:txBody>
      </p:sp>
      <p:sp>
        <p:nvSpPr>
          <p:cNvPr id="646" name="Google Shape;646;p22"/>
          <p:cNvSpPr txBox="1">
            <a:spLocks noGrp="1"/>
          </p:cNvSpPr>
          <p:nvPr>
            <p:ph type="title" idx="4294967295"/>
          </p:nvPr>
        </p:nvSpPr>
        <p:spPr>
          <a:xfrm>
            <a:off x="148440" y="346856"/>
            <a:ext cx="8175600" cy="573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2400"/>
              <a:buFont typeface="Barlow"/>
              <a:buNone/>
            </a:pPr>
            <a:r>
              <a:rPr lang="es-CL" sz="1800">
                <a:solidFill>
                  <a:schemeClr val="lt1"/>
                </a:solidFill>
                <a:highlight>
                  <a:srgbClr val="C582F4"/>
                </a:highlight>
                <a:latin typeface="Comfortaa"/>
                <a:ea typeface="Comfortaa"/>
                <a:cs typeface="Comfortaa"/>
                <a:sym typeface="Comfortaa"/>
              </a:rPr>
              <a:t>EJEMPLO</a:t>
            </a:r>
            <a:r>
              <a:rPr lang="es-CL" sz="1800">
                <a:solidFill>
                  <a:srgbClr val="00B0F0"/>
                </a:solidFill>
                <a:latin typeface="Comfortaa"/>
                <a:ea typeface="Comfortaa"/>
                <a:cs typeface="Comfortaa"/>
                <a:sym typeface="Comfortaa"/>
              </a:rPr>
              <a:t> </a:t>
            </a:r>
            <a:r>
              <a:rPr lang="es-CL" sz="1800">
                <a:latin typeface="Comfortaa"/>
                <a:ea typeface="Comfortaa"/>
                <a:cs typeface="Comfortaa"/>
                <a:sym typeface="Comfortaa"/>
              </a:rPr>
              <a:t>DE PAUTA PARA ENTREVISTA</a:t>
            </a:r>
            <a:endParaRPr sz="1800">
              <a:latin typeface="Comfortaa"/>
              <a:ea typeface="Comfortaa"/>
              <a:cs typeface="Comfortaa"/>
              <a:sym typeface="Comfortaa"/>
            </a:endParaRPr>
          </a:p>
        </p:txBody>
      </p:sp>
      <p:sp>
        <p:nvSpPr>
          <p:cNvPr id="647" name="Google Shape;647;p22"/>
          <p:cNvSpPr txBox="1"/>
          <p:nvPr/>
        </p:nvSpPr>
        <p:spPr>
          <a:xfrm>
            <a:off x="2622316" y="2568031"/>
            <a:ext cx="6300900" cy="337011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s-CL" sz="1600" b="1" i="0" u="none" strike="noStrike" cap="none">
                <a:solidFill>
                  <a:srgbClr val="C582F4"/>
                </a:solidFill>
                <a:latin typeface="Corbel"/>
                <a:ea typeface="Corbel"/>
                <a:cs typeface="Corbel"/>
                <a:sym typeface="Corbel"/>
              </a:rPr>
              <a:t>Preguntas sugeridas vinculadas a la solución</a:t>
            </a:r>
            <a:endParaRPr sz="1400" b="1" i="0" u="sng" strike="noStrike" cap="none">
              <a:solidFill>
                <a:schemeClr val="dk1"/>
              </a:solidFill>
              <a:latin typeface="Corbel"/>
              <a:ea typeface="Corbel"/>
              <a:cs typeface="Corbel"/>
              <a:sym typeface="Corbel"/>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chemeClr val="dk1"/>
                </a:solidFill>
                <a:latin typeface="Corbel"/>
                <a:ea typeface="Corbel"/>
                <a:cs typeface="Corbel"/>
                <a:sym typeface="Corbel"/>
              </a:rPr>
              <a:t>1- ¿Conoces alguna solución que actualmente exista para resolver ese problema? </a:t>
            </a:r>
            <a:endParaRPr/>
          </a:p>
          <a:p>
            <a:pPr marL="0" marR="0" lvl="0" indent="0" algn="l" rtl="0">
              <a:lnSpc>
                <a:spcPct val="200000"/>
              </a:lnSpc>
              <a:spcBef>
                <a:spcPts val="0"/>
              </a:spcBef>
              <a:spcAft>
                <a:spcPts val="0"/>
              </a:spcAft>
              <a:buClr>
                <a:srgbClr val="000000"/>
              </a:buClr>
              <a:buSzPts val="1400"/>
              <a:buFont typeface="Arial"/>
              <a:buNone/>
            </a:pPr>
            <a:r>
              <a:rPr lang="es-CL" sz="1400" b="0" i="0" u="none" strike="noStrike" cap="none">
                <a:solidFill>
                  <a:schemeClr val="dk1"/>
                </a:solidFill>
                <a:latin typeface="Corbel"/>
                <a:ea typeface="Corbel"/>
                <a:cs typeface="Corbel"/>
                <a:sym typeface="Corbel"/>
              </a:rPr>
              <a:t>2- ¿Qué opinas de manera general de la solución que te doy a conocer? </a:t>
            </a:r>
            <a:endParaRPr/>
          </a:p>
          <a:p>
            <a:pPr marL="0" marR="0" lvl="0" indent="0" algn="l" rtl="0">
              <a:lnSpc>
                <a:spcPct val="200000"/>
              </a:lnSpc>
              <a:spcBef>
                <a:spcPts val="0"/>
              </a:spcBef>
              <a:spcAft>
                <a:spcPts val="0"/>
              </a:spcAft>
              <a:buClr>
                <a:srgbClr val="000000"/>
              </a:buClr>
              <a:buSzPts val="1400"/>
              <a:buFont typeface="Arial"/>
              <a:buNone/>
            </a:pPr>
            <a:r>
              <a:rPr lang="es-CL" sz="1400" b="0" i="0" u="none" strike="noStrike" cap="none">
                <a:solidFill>
                  <a:schemeClr val="dk1"/>
                </a:solidFill>
                <a:latin typeface="Corbel"/>
                <a:ea typeface="Corbel"/>
                <a:cs typeface="Corbel"/>
                <a:sym typeface="Corbel"/>
              </a:rPr>
              <a:t>3- ¿Qué aspectos consideras positivos de la solución que te estoy dando a conocer?</a:t>
            </a:r>
            <a:endParaRPr/>
          </a:p>
          <a:p>
            <a:pPr marL="0" marR="0" lvl="0" indent="0" algn="l" rtl="0">
              <a:lnSpc>
                <a:spcPct val="200000"/>
              </a:lnSpc>
              <a:spcBef>
                <a:spcPts val="0"/>
              </a:spcBef>
              <a:spcAft>
                <a:spcPts val="0"/>
              </a:spcAft>
              <a:buClr>
                <a:srgbClr val="000000"/>
              </a:buClr>
              <a:buSzPts val="1400"/>
              <a:buFont typeface="Arial"/>
              <a:buNone/>
            </a:pPr>
            <a:r>
              <a:rPr lang="es-CL" sz="1400" b="0" i="0" u="none" strike="noStrike" cap="none">
                <a:solidFill>
                  <a:schemeClr val="dk1"/>
                </a:solidFill>
                <a:latin typeface="Corbel"/>
                <a:ea typeface="Corbel"/>
                <a:cs typeface="Corbel"/>
                <a:sym typeface="Corbel"/>
              </a:rPr>
              <a:t>4- ¿Qué aspectos consideras negativos de la solución que te estoy dando a conocer?</a:t>
            </a:r>
            <a:endParaRPr/>
          </a:p>
          <a:p>
            <a:pPr marL="0" marR="0" lvl="0" indent="0" algn="l" rtl="0">
              <a:lnSpc>
                <a:spcPct val="200000"/>
              </a:lnSpc>
              <a:spcBef>
                <a:spcPts val="0"/>
              </a:spcBef>
              <a:spcAft>
                <a:spcPts val="0"/>
              </a:spcAft>
              <a:buClr>
                <a:srgbClr val="000000"/>
              </a:buClr>
              <a:buSzPts val="1400"/>
              <a:buFont typeface="Arial"/>
              <a:buNone/>
            </a:pPr>
            <a:r>
              <a:rPr lang="es-CL" sz="1400" b="0" i="0" u="none" strike="noStrike" cap="none">
                <a:solidFill>
                  <a:schemeClr val="dk1"/>
                </a:solidFill>
                <a:latin typeface="Corbel"/>
                <a:ea typeface="Corbel"/>
                <a:cs typeface="Corbel"/>
                <a:sym typeface="Corbel"/>
              </a:rPr>
              <a:t>5- ¿Tienes alguna sugerencia para mejorar la solución propuesta?</a:t>
            </a:r>
            <a:endParaRPr/>
          </a:p>
          <a:p>
            <a:pPr marL="0" marR="0" lvl="0" indent="0" algn="l" rtl="0">
              <a:lnSpc>
                <a:spcPct val="200000"/>
              </a:lnSpc>
              <a:spcBef>
                <a:spcPts val="0"/>
              </a:spcBef>
              <a:spcAft>
                <a:spcPts val="0"/>
              </a:spcAft>
              <a:buClr>
                <a:srgbClr val="000000"/>
              </a:buClr>
              <a:buSzPts val="1400"/>
              <a:buFont typeface="Arial"/>
              <a:buNone/>
            </a:pPr>
            <a:r>
              <a:rPr lang="es-CL" sz="1400" b="0" i="0" u="none" strike="noStrike" cap="none">
                <a:solidFill>
                  <a:schemeClr val="dk1"/>
                </a:solidFill>
                <a:latin typeface="Corbel"/>
                <a:ea typeface="Corbel"/>
                <a:cs typeface="Corbel"/>
                <a:sym typeface="Corbel"/>
              </a:rPr>
              <a:t>6-</a:t>
            </a:r>
            <a:endParaRPr/>
          </a:p>
          <a:p>
            <a:pPr marL="0" marR="0" lvl="0" indent="0" algn="l" rtl="0">
              <a:lnSpc>
                <a:spcPct val="200000"/>
              </a:lnSpc>
              <a:spcBef>
                <a:spcPts val="0"/>
              </a:spcBef>
              <a:spcAft>
                <a:spcPts val="0"/>
              </a:spcAft>
              <a:buClr>
                <a:srgbClr val="000000"/>
              </a:buClr>
              <a:buSzPts val="1400"/>
              <a:buFont typeface="Arial"/>
              <a:buNone/>
            </a:pPr>
            <a:r>
              <a:rPr lang="es-CL" sz="1400" b="0" i="0" u="none" strike="noStrike" cap="none">
                <a:solidFill>
                  <a:schemeClr val="dk1"/>
                </a:solidFill>
                <a:latin typeface="Corbel"/>
                <a:ea typeface="Corbel"/>
                <a:cs typeface="Corbel"/>
                <a:sym typeface="Corbel"/>
              </a:rPr>
              <a:t>7-</a:t>
            </a:r>
            <a:endParaRPr/>
          </a:p>
        </p:txBody>
      </p:sp>
      <p:sp>
        <p:nvSpPr>
          <p:cNvPr id="648" name="Google Shape;648;p22"/>
          <p:cNvSpPr txBox="1"/>
          <p:nvPr/>
        </p:nvSpPr>
        <p:spPr>
          <a:xfrm>
            <a:off x="148440" y="919856"/>
            <a:ext cx="8579400" cy="141574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666666"/>
                </a:solidFill>
                <a:latin typeface="Comfortaa"/>
                <a:ea typeface="Comfortaa"/>
                <a:cs typeface="Comfortaa"/>
                <a:sym typeface="Comfortaa"/>
              </a:rPr>
              <a:t>Cada integrante del equipo debe realizar una entrevista  a un usuario/cliente vinculado a la problemática investigada. </a:t>
            </a:r>
            <a:br>
              <a:rPr lang="es-CL" sz="1600" b="0" i="0" u="none" strike="noStrike" cap="none">
                <a:solidFill>
                  <a:srgbClr val="666666"/>
                </a:solidFill>
                <a:latin typeface="Comfortaa"/>
                <a:ea typeface="Comfortaa"/>
                <a:cs typeface="Comfortaa"/>
                <a:sym typeface="Comfortaa"/>
              </a:rPr>
            </a:br>
            <a:r>
              <a:rPr lang="es-CL" sz="1600" b="0" i="0" u="none" strike="noStrike" cap="none">
                <a:solidFill>
                  <a:srgbClr val="666666"/>
                </a:solidFill>
                <a:latin typeface="Comfortaa"/>
                <a:ea typeface="Comfortaa"/>
                <a:cs typeface="Comfortaa"/>
                <a:sym typeface="Comfortaa"/>
              </a:rPr>
              <a:t>La pauta debe contener preguntas que ayuden a recoger información relevante </a:t>
            </a:r>
            <a:r>
              <a:rPr lang="es-CL" sz="1600" b="0" i="0" u="none" strike="noStrike" cap="none">
                <a:solidFill>
                  <a:srgbClr val="77C6FC"/>
                </a:solidFill>
                <a:latin typeface="Comfortaa"/>
                <a:ea typeface="Comfortaa"/>
                <a:cs typeface="Comfortaa"/>
                <a:sym typeface="Comfortaa"/>
              </a:rPr>
              <a:t>sobre cómo nuestro cliente percibe la solución.</a:t>
            </a:r>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666666"/>
              </a:solidFill>
              <a:latin typeface="Comfortaa"/>
              <a:ea typeface="Comfortaa"/>
              <a:cs typeface="Comfortaa"/>
              <a:sym typeface="Comfortaa"/>
            </a:endParaRPr>
          </a:p>
        </p:txBody>
      </p:sp>
      <p:sp>
        <p:nvSpPr>
          <p:cNvPr id="649" name="Google Shape;649;p22"/>
          <p:cNvSpPr/>
          <p:nvPr/>
        </p:nvSpPr>
        <p:spPr>
          <a:xfrm>
            <a:off x="197250" y="2256700"/>
            <a:ext cx="8749500" cy="37806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i="1">
              <a:solidFill>
                <a:srgbClr val="666666"/>
              </a:solidFill>
              <a:latin typeface="Comfortaa SemiBold"/>
              <a:ea typeface="Comfortaa SemiBold"/>
              <a:cs typeface="Comfortaa SemiBold"/>
              <a:sym typeface="Comfortaa SemiBold"/>
            </a:endParaRPr>
          </a:p>
          <a:p>
            <a:pPr marL="0" lvl="0" indent="0" algn="l" rtl="0">
              <a:spcBef>
                <a:spcPts val="0"/>
              </a:spcBef>
              <a:spcAft>
                <a:spcPts val="0"/>
              </a:spcAft>
              <a:buNone/>
            </a:pPr>
            <a:endParaRPr i="1">
              <a:solidFill>
                <a:srgbClr val="666666"/>
              </a:solidFill>
              <a:latin typeface="Comfortaa SemiBold"/>
              <a:ea typeface="Comfortaa SemiBold"/>
              <a:cs typeface="Comfortaa SemiBold"/>
              <a:sym typeface="Comfortaa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23"/>
          <p:cNvPicPr preferRelativeResize="0"/>
          <p:nvPr/>
        </p:nvPicPr>
        <p:blipFill rotWithShape="1">
          <a:blip r:embed="rId3">
            <a:alphaModFix/>
          </a:blip>
          <a:srcRect/>
          <a:stretch/>
        </p:blipFill>
        <p:spPr>
          <a:xfrm>
            <a:off x="0" y="0"/>
            <a:ext cx="9144003" cy="6094527"/>
          </a:xfrm>
          <a:prstGeom prst="rect">
            <a:avLst/>
          </a:prstGeom>
          <a:noFill/>
          <a:ln>
            <a:noFill/>
          </a:ln>
        </p:spPr>
      </p:pic>
      <p:sp>
        <p:nvSpPr>
          <p:cNvPr id="656" name="Google Shape;656;p23"/>
          <p:cNvSpPr txBox="1"/>
          <p:nvPr/>
        </p:nvSpPr>
        <p:spPr>
          <a:xfrm>
            <a:off x="-100" y="5277225"/>
            <a:ext cx="9144000" cy="1539300"/>
          </a:xfrm>
          <a:prstGeom prst="rect">
            <a:avLst/>
          </a:prstGeom>
          <a:solidFill>
            <a:srgbClr val="FFFFFF"/>
          </a:solid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None/>
            </a:pPr>
            <a:r>
              <a:rPr lang="es-CL" sz="2200" b="1" i="0" u="none" strike="noStrike" cap="none">
                <a:solidFill>
                  <a:srgbClr val="C582F4"/>
                </a:solidFill>
                <a:latin typeface="Comfortaa"/>
                <a:ea typeface="Comfortaa"/>
                <a:cs typeface="Comfortaa"/>
                <a:sym typeface="Comfortaa"/>
              </a:rPr>
              <a:t>Organicemos la evidencia de las entrevistas realizadas.</a:t>
            </a:r>
            <a:br>
              <a:rPr lang="es-CL" sz="2200" b="1" i="0" u="none" strike="noStrike" cap="none">
                <a:solidFill>
                  <a:srgbClr val="C582F4"/>
                </a:solidFill>
                <a:latin typeface="Comfortaa"/>
                <a:ea typeface="Comfortaa"/>
                <a:cs typeface="Comfortaa"/>
                <a:sym typeface="Comfortaa"/>
              </a:rPr>
            </a:br>
            <a:r>
              <a:rPr lang="es-CL" sz="2200" b="1" i="0" u="none" strike="noStrike" cap="none">
                <a:solidFill>
                  <a:srgbClr val="77C6FC"/>
                </a:solidFill>
                <a:latin typeface="Comfortaa"/>
                <a:ea typeface="Comfortaa"/>
                <a:cs typeface="Comfortaa"/>
                <a:sym typeface="Comfortaa"/>
              </a:rPr>
              <a:t>Esto nos permite analizar los resultados, sacar conclusiones e identificar datos relevantes.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24"/>
          <p:cNvSpPr/>
          <p:nvPr/>
        </p:nvSpPr>
        <p:spPr>
          <a:xfrm>
            <a:off x="285537" y="231304"/>
            <a:ext cx="8567100" cy="5760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t" anchorCtr="0">
            <a:noAutofit/>
          </a:bodyPr>
          <a:lstStyle/>
          <a:p>
            <a:pPr marL="0" marR="0" lvl="0" indent="0" algn="l" rtl="0">
              <a:lnSpc>
                <a:spcPct val="150000"/>
              </a:lnSpc>
              <a:spcBef>
                <a:spcPts val="0"/>
              </a:spcBef>
              <a:spcAft>
                <a:spcPts val="0"/>
              </a:spcAft>
              <a:buClr>
                <a:srgbClr val="000000"/>
              </a:buClr>
              <a:buSzPts val="4000"/>
              <a:buFont typeface="Arial"/>
              <a:buNone/>
            </a:pPr>
            <a:r>
              <a:rPr lang="es-CL" sz="4000" b="1" i="0" u="none" strike="noStrike" cap="none">
                <a:solidFill>
                  <a:schemeClr val="lt1"/>
                </a:solidFill>
                <a:highlight>
                  <a:srgbClr val="77C6FC"/>
                </a:highlight>
                <a:latin typeface="Comfortaa"/>
                <a:ea typeface="Comfortaa"/>
                <a:cs typeface="Comfortaa"/>
                <a:sym typeface="Comfortaa"/>
              </a:rPr>
              <a:t>TRABAJO EN CLASES /</a:t>
            </a:r>
            <a:endParaRPr sz="40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2000"/>
              <a:buFont typeface="Arial"/>
              <a:buNone/>
            </a:pPr>
            <a:r>
              <a:rPr lang="es-CL" sz="2000" b="1" i="0" u="none" strike="noStrike" cap="none">
                <a:solidFill>
                  <a:schemeClr val="lt1"/>
                </a:solidFill>
                <a:highlight>
                  <a:srgbClr val="77C6FC"/>
                </a:highlight>
                <a:latin typeface="Comfortaa"/>
                <a:ea typeface="Comfortaa"/>
                <a:cs typeface="Comfortaa"/>
                <a:sym typeface="Comfortaa"/>
              </a:rPr>
              <a:t>Bitácora de registro de actividades </a:t>
            </a:r>
            <a:endParaRPr sz="20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a:solidFill>
                  <a:schemeClr val="lt1"/>
                </a:solidFill>
                <a:latin typeface="Comfortaa"/>
                <a:ea typeface="Comfortaa"/>
                <a:cs typeface="Comfortaa"/>
                <a:sym typeface="Comfortaa"/>
              </a:rPr>
              <a:t>5</a:t>
            </a:r>
            <a:r>
              <a:rPr lang="es-CL" sz="2400" b="1" i="0" u="none" strike="noStrike" cap="none">
                <a:solidFill>
                  <a:schemeClr val="lt1"/>
                </a:solidFill>
                <a:latin typeface="Comfortaa"/>
                <a:ea typeface="Comfortaa"/>
                <a:cs typeface="Comfortaa"/>
                <a:sym typeface="Comfortaa"/>
              </a:rPr>
              <a:t> </a:t>
            </a:r>
            <a:r>
              <a:rPr lang="es-CL" sz="2400" b="1">
                <a:solidFill>
                  <a:schemeClr val="lt1"/>
                </a:solidFill>
                <a:latin typeface="Comfortaa"/>
                <a:ea typeface="Comfortaa"/>
                <a:cs typeface="Comfortaa"/>
                <a:sym typeface="Comfortaa"/>
              </a:rPr>
              <a:t>EVIDENCIAS Y CONCLUSIONES DE LAS ENTREVISTAS</a:t>
            </a:r>
            <a:endParaRPr sz="24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0" i="0" u="none" strike="noStrike" cap="none">
                <a:solidFill>
                  <a:schemeClr val="lt1"/>
                </a:solidFill>
                <a:latin typeface="Comfortaa"/>
                <a:ea typeface="Comfortaa"/>
                <a:cs typeface="Comfortaa"/>
                <a:sym typeface="Comfortaa"/>
              </a:rPr>
              <a:t> Trabajo en casa. Individual.</a:t>
            </a: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p:txBody>
      </p:sp>
      <p:sp>
        <p:nvSpPr>
          <p:cNvPr id="663" name="Google Shape;663;p24"/>
          <p:cNvSpPr/>
          <p:nvPr/>
        </p:nvSpPr>
        <p:spPr>
          <a:xfrm>
            <a:off x="7451997" y="447310"/>
            <a:ext cx="1224300" cy="122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64" name="Google Shape;664;p24"/>
          <p:cNvPicPr preferRelativeResize="0"/>
          <p:nvPr/>
        </p:nvPicPr>
        <p:blipFill rotWithShape="1">
          <a:blip r:embed="rId3">
            <a:alphaModFix/>
          </a:blip>
          <a:srcRect l="28406" t="43404" r="61753" b="23904"/>
          <a:stretch/>
        </p:blipFill>
        <p:spPr>
          <a:xfrm>
            <a:off x="7814162" y="592562"/>
            <a:ext cx="499826" cy="933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5"/>
          <p:cNvSpPr txBox="1">
            <a:spLocks noGrp="1"/>
          </p:cNvSpPr>
          <p:nvPr>
            <p:ph type="title" idx="4294967295"/>
          </p:nvPr>
        </p:nvSpPr>
        <p:spPr>
          <a:xfrm>
            <a:off x="148440" y="346856"/>
            <a:ext cx="8175600" cy="573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2400"/>
              <a:buFont typeface="Barlow"/>
              <a:buNone/>
            </a:pPr>
            <a:r>
              <a:rPr lang="es-CL" sz="1800">
                <a:solidFill>
                  <a:schemeClr val="lt1"/>
                </a:solidFill>
                <a:highlight>
                  <a:srgbClr val="C582F4"/>
                </a:highlight>
                <a:latin typeface="Comfortaa"/>
                <a:ea typeface="Comfortaa"/>
                <a:cs typeface="Comfortaa"/>
                <a:sym typeface="Comfortaa"/>
              </a:rPr>
              <a:t>5 EVIDENCIAS Y CONCLUSIONES DE LAS ENTREVISTAS</a:t>
            </a:r>
            <a:endParaRPr sz="1800">
              <a:latin typeface="Comfortaa"/>
              <a:ea typeface="Comfortaa"/>
              <a:cs typeface="Comfortaa"/>
              <a:sym typeface="Comfortaa"/>
            </a:endParaRPr>
          </a:p>
        </p:txBody>
      </p:sp>
      <p:sp>
        <p:nvSpPr>
          <p:cNvPr id="671" name="Google Shape;671;p25"/>
          <p:cNvSpPr/>
          <p:nvPr/>
        </p:nvSpPr>
        <p:spPr>
          <a:xfrm>
            <a:off x="197250" y="994375"/>
            <a:ext cx="8749500" cy="51435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457200" lvl="0" indent="-330200" algn="l" rtl="0">
              <a:spcBef>
                <a:spcPts val="0"/>
              </a:spcBef>
              <a:spcAft>
                <a:spcPts val="0"/>
              </a:spcAft>
              <a:buClr>
                <a:srgbClr val="666666"/>
              </a:buClr>
              <a:buSzPts val="1600"/>
              <a:buFont typeface="Comfortaa Medium"/>
              <a:buChar char="●"/>
            </a:pPr>
            <a:r>
              <a:rPr lang="es-CL" sz="1600">
                <a:solidFill>
                  <a:srgbClr val="666666"/>
                </a:solidFill>
                <a:latin typeface="Comfortaa Medium"/>
                <a:ea typeface="Comfortaa Medium"/>
                <a:cs typeface="Comfortaa Medium"/>
                <a:sym typeface="Comfortaa Medium"/>
              </a:rPr>
              <a:t>Incorpora fotografías o capturas de pantalla en caso de hacer la entrevista por alguna plataforma.</a:t>
            </a:r>
            <a:endParaRPr sz="1600">
              <a:solidFill>
                <a:srgbClr val="666666"/>
              </a:solidFill>
              <a:latin typeface="Comfortaa Medium"/>
              <a:ea typeface="Comfortaa Medium"/>
              <a:cs typeface="Comfortaa Medium"/>
              <a:sym typeface="Comfortaa Medium"/>
            </a:endParaRPr>
          </a:p>
          <a:p>
            <a:pPr marL="457200" lvl="0" indent="0" algn="l" rtl="0">
              <a:spcBef>
                <a:spcPts val="0"/>
              </a:spcBef>
              <a:spcAft>
                <a:spcPts val="0"/>
              </a:spcAft>
              <a:buNone/>
            </a:pPr>
            <a:endParaRPr sz="1600">
              <a:solidFill>
                <a:srgbClr val="666666"/>
              </a:solidFill>
              <a:latin typeface="Comfortaa Medium"/>
              <a:ea typeface="Comfortaa Medium"/>
              <a:cs typeface="Comfortaa Medium"/>
              <a:sym typeface="Comfortaa Medium"/>
            </a:endParaRPr>
          </a:p>
          <a:p>
            <a:pPr marL="457200" lvl="0" indent="0" algn="l" rtl="0">
              <a:spcBef>
                <a:spcPts val="0"/>
              </a:spcBef>
              <a:spcAft>
                <a:spcPts val="0"/>
              </a:spcAft>
              <a:buNone/>
            </a:pPr>
            <a:endParaRPr sz="1600">
              <a:solidFill>
                <a:srgbClr val="666666"/>
              </a:solidFill>
              <a:latin typeface="Comfortaa Medium"/>
              <a:ea typeface="Comfortaa Medium"/>
              <a:cs typeface="Comfortaa Medium"/>
              <a:sym typeface="Comfortaa Medium"/>
            </a:endParaRPr>
          </a:p>
          <a:p>
            <a:pPr marL="457200" lvl="0" indent="0" algn="l" rtl="0">
              <a:spcBef>
                <a:spcPts val="0"/>
              </a:spcBef>
              <a:spcAft>
                <a:spcPts val="0"/>
              </a:spcAft>
              <a:buNone/>
            </a:pPr>
            <a:endParaRPr sz="1600">
              <a:solidFill>
                <a:srgbClr val="666666"/>
              </a:solidFill>
              <a:latin typeface="Comfortaa Medium"/>
              <a:ea typeface="Comfortaa Medium"/>
              <a:cs typeface="Comfortaa Medium"/>
              <a:sym typeface="Comfortaa Medium"/>
            </a:endParaRPr>
          </a:p>
          <a:p>
            <a:pPr marL="457200" lvl="0" indent="0" algn="l" rtl="0">
              <a:spcBef>
                <a:spcPts val="0"/>
              </a:spcBef>
              <a:spcAft>
                <a:spcPts val="0"/>
              </a:spcAft>
              <a:buNone/>
            </a:pPr>
            <a:endParaRPr sz="1600">
              <a:solidFill>
                <a:srgbClr val="666666"/>
              </a:solidFill>
              <a:latin typeface="Comfortaa Medium"/>
              <a:ea typeface="Comfortaa Medium"/>
              <a:cs typeface="Comfortaa Medium"/>
              <a:sym typeface="Comfortaa Medium"/>
            </a:endParaRPr>
          </a:p>
          <a:p>
            <a:pPr marL="457200" lvl="0" indent="0" algn="l" rtl="0">
              <a:spcBef>
                <a:spcPts val="0"/>
              </a:spcBef>
              <a:spcAft>
                <a:spcPts val="0"/>
              </a:spcAft>
              <a:buNone/>
            </a:pPr>
            <a:endParaRPr sz="1600">
              <a:solidFill>
                <a:srgbClr val="666666"/>
              </a:solidFill>
              <a:latin typeface="Comfortaa Medium"/>
              <a:ea typeface="Comfortaa Medium"/>
              <a:cs typeface="Comfortaa Medium"/>
              <a:sym typeface="Comfortaa Medium"/>
            </a:endParaRPr>
          </a:p>
          <a:p>
            <a:pPr marL="457200" lvl="0" indent="-330200" algn="l" rtl="0">
              <a:spcBef>
                <a:spcPts val="0"/>
              </a:spcBef>
              <a:spcAft>
                <a:spcPts val="0"/>
              </a:spcAft>
              <a:buClr>
                <a:srgbClr val="666666"/>
              </a:buClr>
              <a:buSzPts val="1600"/>
              <a:buFont typeface="Comfortaa Medium"/>
              <a:buChar char="●"/>
            </a:pPr>
            <a:r>
              <a:rPr lang="es-CL" sz="1600">
                <a:solidFill>
                  <a:srgbClr val="666666"/>
                </a:solidFill>
                <a:latin typeface="Comfortaa Medium"/>
                <a:ea typeface="Comfortaa Medium"/>
                <a:cs typeface="Comfortaa Medium"/>
                <a:sym typeface="Comfortaa Medium"/>
              </a:rPr>
              <a:t>Registra las notas de cosas relevantes que mencionó el entrevistado.</a:t>
            </a:r>
            <a:endParaRPr sz="1600">
              <a:solidFill>
                <a:srgbClr val="666666"/>
              </a:solidFill>
              <a:latin typeface="Comfortaa Medium"/>
              <a:ea typeface="Comfortaa Medium"/>
              <a:cs typeface="Comfortaa Medium"/>
              <a:sym typeface="Comfortaa Medium"/>
            </a:endParaRPr>
          </a:p>
          <a:p>
            <a:pPr marL="457200" lvl="0" indent="0" algn="l" rtl="0">
              <a:spcBef>
                <a:spcPts val="0"/>
              </a:spcBef>
              <a:spcAft>
                <a:spcPts val="0"/>
              </a:spcAft>
              <a:buNone/>
            </a:pPr>
            <a:endParaRPr sz="1600">
              <a:solidFill>
                <a:srgbClr val="666666"/>
              </a:solidFill>
              <a:latin typeface="Comfortaa Medium"/>
              <a:ea typeface="Comfortaa Medium"/>
              <a:cs typeface="Comfortaa Medium"/>
              <a:sym typeface="Comfortaa Medium"/>
            </a:endParaRPr>
          </a:p>
          <a:p>
            <a:pPr marL="457200" lvl="0" indent="0" algn="l" rtl="0">
              <a:spcBef>
                <a:spcPts val="0"/>
              </a:spcBef>
              <a:spcAft>
                <a:spcPts val="0"/>
              </a:spcAft>
              <a:buNone/>
            </a:pPr>
            <a:endParaRPr sz="1600">
              <a:solidFill>
                <a:srgbClr val="666666"/>
              </a:solidFill>
              <a:latin typeface="Comfortaa Medium"/>
              <a:ea typeface="Comfortaa Medium"/>
              <a:cs typeface="Comfortaa Medium"/>
              <a:sym typeface="Comfortaa Medium"/>
            </a:endParaRPr>
          </a:p>
          <a:p>
            <a:pPr marL="457200" lvl="0" indent="0" algn="l" rtl="0">
              <a:spcBef>
                <a:spcPts val="0"/>
              </a:spcBef>
              <a:spcAft>
                <a:spcPts val="0"/>
              </a:spcAft>
              <a:buNone/>
            </a:pPr>
            <a:endParaRPr sz="1600">
              <a:solidFill>
                <a:srgbClr val="666666"/>
              </a:solidFill>
              <a:latin typeface="Comfortaa Medium"/>
              <a:ea typeface="Comfortaa Medium"/>
              <a:cs typeface="Comfortaa Medium"/>
              <a:sym typeface="Comfortaa Medium"/>
            </a:endParaRPr>
          </a:p>
          <a:p>
            <a:pPr marL="457200" lvl="0" indent="0" algn="l" rtl="0">
              <a:spcBef>
                <a:spcPts val="0"/>
              </a:spcBef>
              <a:spcAft>
                <a:spcPts val="0"/>
              </a:spcAft>
              <a:buNone/>
            </a:pPr>
            <a:endParaRPr sz="1600">
              <a:solidFill>
                <a:srgbClr val="666666"/>
              </a:solidFill>
              <a:latin typeface="Comfortaa Medium"/>
              <a:ea typeface="Comfortaa Medium"/>
              <a:cs typeface="Comfortaa Medium"/>
              <a:sym typeface="Comfortaa Medium"/>
            </a:endParaRPr>
          </a:p>
          <a:p>
            <a:pPr marL="457200" lvl="0" indent="0" algn="l" rtl="0">
              <a:spcBef>
                <a:spcPts val="0"/>
              </a:spcBef>
              <a:spcAft>
                <a:spcPts val="0"/>
              </a:spcAft>
              <a:buNone/>
            </a:pPr>
            <a:endParaRPr sz="1600">
              <a:solidFill>
                <a:srgbClr val="666666"/>
              </a:solidFill>
              <a:latin typeface="Comfortaa Medium"/>
              <a:ea typeface="Comfortaa Medium"/>
              <a:cs typeface="Comfortaa Medium"/>
              <a:sym typeface="Comfortaa Medium"/>
            </a:endParaRPr>
          </a:p>
          <a:p>
            <a:pPr marL="457200" lvl="0" indent="-330200" algn="l" rtl="0">
              <a:spcBef>
                <a:spcPts val="0"/>
              </a:spcBef>
              <a:spcAft>
                <a:spcPts val="0"/>
              </a:spcAft>
              <a:buClr>
                <a:srgbClr val="666666"/>
              </a:buClr>
              <a:buSzPts val="1600"/>
              <a:buFont typeface="Comfortaa Medium"/>
              <a:buChar char="●"/>
            </a:pPr>
            <a:r>
              <a:rPr lang="es-CL" sz="1600">
                <a:solidFill>
                  <a:srgbClr val="666666"/>
                </a:solidFill>
                <a:latin typeface="Comfortaa Medium"/>
                <a:ea typeface="Comfortaa Medium"/>
                <a:cs typeface="Comfortaa Medium"/>
                <a:sym typeface="Comfortaa Medium"/>
              </a:rPr>
              <a:t>Principales conclusiones de las entrevistas. Datos relevantes:</a:t>
            </a:r>
            <a:endParaRPr i="1">
              <a:solidFill>
                <a:srgbClr val="666666"/>
              </a:solidFill>
              <a:latin typeface="Comfortaa SemiBold"/>
              <a:ea typeface="Comfortaa SemiBold"/>
              <a:cs typeface="Comfortaa SemiBold"/>
              <a:sym typeface="Comfortaa SemiBold"/>
            </a:endParaRPr>
          </a:p>
          <a:p>
            <a:pPr marL="0" lvl="0" indent="0" algn="l" rtl="0">
              <a:spcBef>
                <a:spcPts val="0"/>
              </a:spcBef>
              <a:spcAft>
                <a:spcPts val="0"/>
              </a:spcAft>
              <a:buNone/>
            </a:pPr>
            <a:endParaRPr i="1">
              <a:solidFill>
                <a:srgbClr val="666666"/>
              </a:solidFill>
              <a:latin typeface="Comfortaa SemiBold"/>
              <a:ea typeface="Comfortaa SemiBold"/>
              <a:cs typeface="Comfortaa SemiBold"/>
              <a:sym typeface="Comfortaa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2a93c58e016_0_585"/>
          <p:cNvSpPr/>
          <p:nvPr/>
        </p:nvSpPr>
        <p:spPr>
          <a:xfrm>
            <a:off x="237900" y="393950"/>
            <a:ext cx="8668200" cy="55134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0"/>
              <a:buFont typeface="Arial"/>
              <a:buNone/>
            </a:pPr>
            <a:r>
              <a:rPr lang="es-CL" sz="10000" b="1" i="0" u="none" strike="noStrike" cap="none">
                <a:solidFill>
                  <a:schemeClr val="lt1"/>
                </a:solidFill>
                <a:latin typeface="Comfortaa"/>
                <a:ea typeface="Comfortaa"/>
                <a:cs typeface="Comfortaa"/>
                <a:sym typeface="Comfortaa"/>
              </a:rPr>
              <a:t>EA2</a:t>
            </a:r>
            <a:endParaRPr sz="10000" b="0" i="0" u="none" strike="noStrike" cap="none">
              <a:solidFill>
                <a:schemeClr val="lt1"/>
              </a:solidFill>
              <a:latin typeface="Comfortaa"/>
              <a:ea typeface="Comfortaa"/>
              <a:cs typeface="Comfortaa"/>
              <a:sym typeface="Comfortaa"/>
            </a:endParaRPr>
          </a:p>
        </p:txBody>
      </p:sp>
      <p:sp>
        <p:nvSpPr>
          <p:cNvPr id="176" name="Google Shape;176;g2a93c58e016_0_585"/>
          <p:cNvSpPr txBox="1"/>
          <p:nvPr/>
        </p:nvSpPr>
        <p:spPr>
          <a:xfrm>
            <a:off x="820350" y="4064625"/>
            <a:ext cx="75033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s-CL" sz="4500" b="0" i="0" u="none" strike="noStrike" cap="none">
                <a:solidFill>
                  <a:schemeClr val="lt1"/>
                </a:solidFill>
                <a:latin typeface="Comfortaa"/>
                <a:ea typeface="Comfortaa"/>
                <a:cs typeface="Comfortaa"/>
                <a:sym typeface="Comfortaa"/>
              </a:rPr>
              <a:t>¡Comencemos!</a:t>
            </a:r>
            <a:endParaRPr sz="45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grpSp>
        <p:nvGrpSpPr>
          <p:cNvPr id="677" name="Google Shape;677;p26"/>
          <p:cNvGrpSpPr/>
          <p:nvPr/>
        </p:nvGrpSpPr>
        <p:grpSpPr>
          <a:xfrm>
            <a:off x="407518" y="2125449"/>
            <a:ext cx="2593373" cy="2606998"/>
            <a:chOff x="7098912" y="1969392"/>
            <a:chExt cx="359651" cy="361561"/>
          </a:xfrm>
        </p:grpSpPr>
        <p:sp>
          <p:nvSpPr>
            <p:cNvPr id="678" name="Google Shape;678;p26"/>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6"/>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6"/>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6"/>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6"/>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6"/>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6"/>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6"/>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6"/>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6"/>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6"/>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26"/>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6"/>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1" name="Google Shape;691;p26"/>
          <p:cNvSpPr/>
          <p:nvPr/>
        </p:nvSpPr>
        <p:spPr>
          <a:xfrm>
            <a:off x="3134875" y="2193363"/>
            <a:ext cx="5601600" cy="2539200"/>
          </a:xfrm>
          <a:prstGeom prst="roundRect">
            <a:avLst>
              <a:gd name="adj" fmla="val 16667"/>
            </a:avLst>
          </a:prstGeom>
          <a:solidFill>
            <a:srgbClr val="77C6F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FFFFFF"/>
                </a:solidFill>
                <a:latin typeface="Comfortaa"/>
                <a:ea typeface="Comfortaa"/>
                <a:cs typeface="Comfortaa"/>
                <a:sym typeface="Comfortaa"/>
              </a:rPr>
              <a:t>¿QUÉ PARTE DEL APRENDIZAJE ME INSPIRA A SEGUIR APRENDIENDO?</a:t>
            </a:r>
            <a:endParaRPr/>
          </a:p>
        </p:txBody>
      </p:sp>
      <p:cxnSp>
        <p:nvCxnSpPr>
          <p:cNvPr id="692" name="Google Shape;692;p26"/>
          <p:cNvCxnSpPr/>
          <p:nvPr/>
        </p:nvCxnSpPr>
        <p:spPr>
          <a:xfrm>
            <a:off x="2719295" y="1955106"/>
            <a:ext cx="5892600" cy="0"/>
          </a:xfrm>
          <a:prstGeom prst="straightConnector1">
            <a:avLst/>
          </a:prstGeom>
          <a:noFill/>
          <a:ln w="28575" cap="flat" cmpd="sng">
            <a:solidFill>
              <a:srgbClr val="77C6FC"/>
            </a:solidFill>
            <a:prstDash val="dash"/>
            <a:miter lim="800000"/>
            <a:headEnd type="none" w="sm" len="sm"/>
            <a:tailEnd type="none" w="sm" len="sm"/>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27"/>
          <p:cNvSpPr/>
          <p:nvPr/>
        </p:nvSpPr>
        <p:spPr>
          <a:xfrm>
            <a:off x="237900" y="393950"/>
            <a:ext cx="8668200" cy="55134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0"/>
              <a:buFont typeface="Arial"/>
              <a:buNone/>
            </a:pPr>
            <a:r>
              <a:rPr lang="es-CL" sz="10000" b="1" i="0" u="none" strike="noStrike" cap="none">
                <a:solidFill>
                  <a:schemeClr val="lt1"/>
                </a:solidFill>
                <a:latin typeface="Comfortaa"/>
                <a:ea typeface="Comfortaa"/>
                <a:cs typeface="Comfortaa"/>
                <a:sym typeface="Comfortaa"/>
              </a:rPr>
              <a:t>SEMANA 8</a:t>
            </a:r>
            <a:endParaRPr sz="10000" b="0" i="0" u="none" strike="noStrike" cap="none">
              <a:solidFill>
                <a:schemeClr val="lt1"/>
              </a:solidFill>
              <a:latin typeface="Comfortaa"/>
              <a:ea typeface="Comfortaa"/>
              <a:cs typeface="Comfortaa"/>
              <a:sym typeface="Comfortaa"/>
            </a:endParaRPr>
          </a:p>
        </p:txBody>
      </p:sp>
      <p:sp>
        <p:nvSpPr>
          <p:cNvPr id="699" name="Google Shape;699;p27"/>
          <p:cNvSpPr txBox="1"/>
          <p:nvPr/>
        </p:nvSpPr>
        <p:spPr>
          <a:xfrm>
            <a:off x="2057400" y="4308642"/>
            <a:ext cx="50292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CL" sz="3200" b="0" i="0" u="none" strike="noStrike" cap="none">
                <a:solidFill>
                  <a:schemeClr val="lt1"/>
                </a:solidFill>
                <a:latin typeface="Comfortaa"/>
                <a:ea typeface="Comfortaa"/>
                <a:cs typeface="Comfortaa"/>
                <a:sym typeface="Comfortaa"/>
              </a:rPr>
              <a:t>Benchmarking y PMV</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28"/>
          <p:cNvSpPr txBox="1"/>
          <p:nvPr/>
        </p:nvSpPr>
        <p:spPr>
          <a:xfrm>
            <a:off x="2595150" y="271975"/>
            <a:ext cx="6401700" cy="6224751"/>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L" sz="2200" b="1" i="0" u="none" strike="noStrike" cap="none">
                <a:solidFill>
                  <a:srgbClr val="FFFFFF"/>
                </a:solidFill>
                <a:highlight>
                  <a:srgbClr val="D17EFB"/>
                </a:highlight>
                <a:latin typeface="Comfortaa"/>
                <a:ea typeface="Comfortaa"/>
                <a:cs typeface="Comfortaa"/>
                <a:sym typeface="Comfortaa"/>
              </a:rPr>
              <a:t>EVALUACIÓN DE LA EXPERIENCIA 2</a:t>
            </a:r>
            <a:endParaRPr sz="2200" b="1" i="0" u="none" strike="noStrike" cap="none">
              <a:solidFill>
                <a:srgbClr val="FFFFFF"/>
              </a:solidFill>
              <a:highlight>
                <a:srgbClr val="D17EFB"/>
              </a:highlight>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a:p>
            <a:pPr marL="457200" marR="0" lvl="0" indent="-368300" algn="l" rtl="0">
              <a:lnSpc>
                <a:spcPct val="100000"/>
              </a:lnSpc>
              <a:spcBef>
                <a:spcPts val="0"/>
              </a:spcBef>
              <a:spcAft>
                <a:spcPts val="0"/>
              </a:spcAft>
              <a:buClr>
                <a:srgbClr val="666666"/>
              </a:buClr>
              <a:buSzPts val="2200"/>
              <a:buFont typeface="Comfortaa"/>
              <a:buChar char="-"/>
            </a:pPr>
            <a:r>
              <a:rPr lang="es-CL" sz="1800" b="0" i="0" u="none" strike="noStrike" cap="none">
                <a:solidFill>
                  <a:srgbClr val="494949"/>
                </a:solidFill>
                <a:latin typeface="Comfortaa"/>
                <a:ea typeface="Comfortaa"/>
                <a:cs typeface="Comfortaa"/>
                <a:sym typeface="Comfortaa"/>
              </a:rPr>
              <a:t>PRESENTACIÓN DE UN ELEVATOR PITCH.</a:t>
            </a:r>
            <a:endParaRPr/>
          </a:p>
          <a:p>
            <a:pPr marL="457200" marR="0" lvl="0" indent="-368300" algn="l" rtl="0">
              <a:lnSpc>
                <a:spcPct val="100000"/>
              </a:lnSpc>
              <a:spcBef>
                <a:spcPts val="0"/>
              </a:spcBef>
              <a:spcAft>
                <a:spcPts val="0"/>
              </a:spcAft>
              <a:buClr>
                <a:srgbClr val="666666"/>
              </a:buClr>
              <a:buSzPts val="2200"/>
              <a:buFont typeface="Comfortaa"/>
              <a:buChar char="-"/>
            </a:pPr>
            <a:r>
              <a:rPr lang="es-CL" sz="1800" b="0" i="0" u="none" strike="noStrike" cap="none">
                <a:solidFill>
                  <a:srgbClr val="494949"/>
                </a:solidFill>
                <a:latin typeface="Comfortaa"/>
                <a:ea typeface="Comfortaa"/>
                <a:cs typeface="Comfortaa"/>
                <a:sym typeface="Comfortaa"/>
              </a:rPr>
              <a:t>BITÁCORA DE ACTIVIDADES </a:t>
            </a:r>
            <a:endParaRPr/>
          </a:p>
          <a:p>
            <a:pPr marL="457200" marR="0" lvl="0" indent="-228600" algn="l" rtl="0">
              <a:lnSpc>
                <a:spcPct val="100000"/>
              </a:lnSpc>
              <a:spcBef>
                <a:spcPts val="0"/>
              </a:spcBef>
              <a:spcAft>
                <a:spcPts val="0"/>
              </a:spcAft>
              <a:buClr>
                <a:srgbClr val="666666"/>
              </a:buClr>
              <a:buSzPts val="2200"/>
              <a:buFont typeface="Comfortaa"/>
              <a:buNone/>
            </a:pPr>
            <a:endParaRPr sz="1800" b="0" i="0" u="none" strike="noStrike" cap="none">
              <a:solidFill>
                <a:srgbClr val="494949"/>
              </a:solidFill>
              <a:latin typeface="Comfortaa"/>
              <a:ea typeface="Comfortaa"/>
              <a:cs typeface="Comfortaa"/>
              <a:sym typeface="Comfortaa"/>
            </a:endParaRPr>
          </a:p>
          <a:p>
            <a:pPr marL="88900" marR="0" lvl="0" indent="0" algn="l" rtl="0">
              <a:lnSpc>
                <a:spcPct val="100000"/>
              </a:lnSpc>
              <a:spcBef>
                <a:spcPts val="0"/>
              </a:spcBef>
              <a:spcAft>
                <a:spcPts val="0"/>
              </a:spcAft>
              <a:buNone/>
            </a:pPr>
            <a:endParaRPr sz="1800" b="0" i="0" u="none" strike="noStrike" cap="none">
              <a:solidFill>
                <a:srgbClr val="494949"/>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457200" marR="0" lvl="0" indent="-368300" algn="l" rtl="0">
              <a:lnSpc>
                <a:spcPct val="100000"/>
              </a:lnSpc>
              <a:spcBef>
                <a:spcPts val="0"/>
              </a:spcBef>
              <a:spcAft>
                <a:spcPts val="0"/>
              </a:spcAft>
              <a:buClr>
                <a:srgbClr val="3B3B3B"/>
              </a:buClr>
              <a:buSzPts val="2200"/>
              <a:buFont typeface="Comfortaa"/>
              <a:buChar char="-"/>
            </a:pPr>
            <a:r>
              <a:rPr lang="es-CL" sz="2200" b="1" i="0" u="none" strike="noStrike" cap="none">
                <a:solidFill>
                  <a:srgbClr val="3B3B3B"/>
                </a:solidFill>
                <a:latin typeface="Comfortaa"/>
                <a:ea typeface="Comfortaa"/>
                <a:cs typeface="Comfortaa"/>
                <a:sym typeface="Comfortaa"/>
              </a:rPr>
              <a:t>Quiz individual. </a:t>
            </a:r>
            <a:r>
              <a:rPr lang="es-CL" sz="1800" b="1" i="0" u="none" strike="noStrike" cap="none">
                <a:solidFill>
                  <a:srgbClr val="3B3B3B"/>
                </a:solidFill>
                <a:latin typeface="Comfortaa"/>
                <a:ea typeface="Comfortaa"/>
                <a:cs typeface="Comfortaa"/>
                <a:sym typeface="Comfortaa"/>
              </a:rPr>
              <a:t>(50% de la calificación).</a:t>
            </a:r>
            <a:endParaRPr sz="1800" b="1"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omfortaa"/>
              <a:ea typeface="Comfortaa"/>
              <a:cs typeface="Comfortaa"/>
              <a:sym typeface="Comfortaa"/>
            </a:endParaRPr>
          </a:p>
        </p:txBody>
      </p:sp>
      <p:sp>
        <p:nvSpPr>
          <p:cNvPr id="706" name="Google Shape;706;p28"/>
          <p:cNvSpPr/>
          <p:nvPr/>
        </p:nvSpPr>
        <p:spPr>
          <a:xfrm>
            <a:off x="2730321" y="1684985"/>
            <a:ext cx="6172200" cy="40698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La bitácora de registro de actividades contiene:</a:t>
            </a:r>
            <a:endParaRPr sz="1400" b="0" i="0" u="none" strike="noStrike" cap="none">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1. Iteración del propósito</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2a. Generación de ideas</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2b. Categorización de ideas</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2c. Selección idea final</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3. Lienzo propuesta de valor</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4. Propuesta de valor</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5a. Pauta entrevista</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5b. Entrevista a clientes</a:t>
            </a:r>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6.  Desarrollo del benchmarking</a:t>
            </a:r>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7. Desarrollo del PMV</a:t>
            </a:r>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8. Validación de la propuesta de valor</a:t>
            </a:r>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9. Validación propuesta de valor. Resultados y conclusiones.</a:t>
            </a:r>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10. Elevator pitch</a:t>
            </a:r>
            <a:endParaRPr/>
          </a:p>
        </p:txBody>
      </p:sp>
      <p:sp>
        <p:nvSpPr>
          <p:cNvPr id="707" name="Google Shape;707;p28"/>
          <p:cNvSpPr/>
          <p:nvPr/>
        </p:nvSpPr>
        <p:spPr>
          <a:xfrm>
            <a:off x="241353" y="224705"/>
            <a:ext cx="2199000" cy="6408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latin typeface="Comfortaa"/>
                <a:ea typeface="Comfortaa"/>
                <a:cs typeface="Comfortaa"/>
                <a:sym typeface="Comfortaa"/>
              </a:rPr>
              <a:t>EA2</a:t>
            </a:r>
            <a:endParaRPr sz="1400" b="0" i="0" u="none" strike="noStrike" cap="none">
              <a:solidFill>
                <a:srgbClr val="000000"/>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chemeClr val="lt1"/>
                </a:solidFill>
                <a:latin typeface="Comfortaa"/>
                <a:ea typeface="Comfortaa"/>
                <a:cs typeface="Comfortaa"/>
                <a:sym typeface="Comfortaa"/>
              </a:rPr>
              <a:t>PROPONE UNA SOLUCIÓN INNOVADORA DE ACUERDO A SU ESPECIALIDAD</a:t>
            </a:r>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r>
              <a:rPr lang="es-CL" sz="1800" b="0" i="1" u="none" strike="noStrike" cap="none">
                <a:solidFill>
                  <a:schemeClr val="lt1"/>
                </a:solidFill>
                <a:latin typeface="Comfortaa"/>
                <a:ea typeface="Comfortaa"/>
                <a:cs typeface="Comfortaa"/>
                <a:sym typeface="Comfortaa"/>
              </a:rPr>
              <a:t>Evaluación 35%</a:t>
            </a:r>
            <a:endParaRPr sz="1800" b="0" i="0" u="none" strike="noStrike" cap="none">
              <a:solidFill>
                <a:schemeClr val="lt1"/>
              </a:solidFill>
              <a:latin typeface="Comfortaa"/>
              <a:ea typeface="Comfortaa"/>
              <a:cs typeface="Comfortaa"/>
              <a:sym typeface="Comfortaa"/>
            </a:endParaRPr>
          </a:p>
        </p:txBody>
      </p:sp>
      <p:pic>
        <p:nvPicPr>
          <p:cNvPr id="708" name="Google Shape;708;p28"/>
          <p:cNvPicPr preferRelativeResize="0"/>
          <p:nvPr/>
        </p:nvPicPr>
        <p:blipFill rotWithShape="1">
          <a:blip r:embed="rId3">
            <a:alphaModFix/>
          </a:blip>
          <a:srcRect l="25432" t="50659" r="58416" b="24574"/>
          <a:stretch/>
        </p:blipFill>
        <p:spPr>
          <a:xfrm>
            <a:off x="5507426" y="2363795"/>
            <a:ext cx="288574" cy="248774"/>
          </a:xfrm>
          <a:prstGeom prst="rect">
            <a:avLst/>
          </a:prstGeom>
          <a:noFill/>
          <a:ln>
            <a:noFill/>
          </a:ln>
        </p:spPr>
      </p:pic>
      <p:pic>
        <p:nvPicPr>
          <p:cNvPr id="709" name="Google Shape;709;p28"/>
          <p:cNvPicPr preferRelativeResize="0"/>
          <p:nvPr/>
        </p:nvPicPr>
        <p:blipFill rotWithShape="1">
          <a:blip r:embed="rId3">
            <a:alphaModFix/>
          </a:blip>
          <a:srcRect l="25432" t="50659" r="58416" b="24574"/>
          <a:stretch/>
        </p:blipFill>
        <p:spPr>
          <a:xfrm>
            <a:off x="5413730" y="2612569"/>
            <a:ext cx="288574" cy="248774"/>
          </a:xfrm>
          <a:prstGeom prst="rect">
            <a:avLst/>
          </a:prstGeom>
          <a:noFill/>
          <a:ln>
            <a:noFill/>
          </a:ln>
        </p:spPr>
      </p:pic>
      <p:pic>
        <p:nvPicPr>
          <p:cNvPr id="710" name="Google Shape;710;p28"/>
          <p:cNvPicPr preferRelativeResize="0"/>
          <p:nvPr/>
        </p:nvPicPr>
        <p:blipFill rotWithShape="1">
          <a:blip r:embed="rId3">
            <a:alphaModFix/>
          </a:blip>
          <a:srcRect l="25432" t="50659" r="58416" b="24574"/>
          <a:stretch/>
        </p:blipFill>
        <p:spPr>
          <a:xfrm>
            <a:off x="5796000" y="2736956"/>
            <a:ext cx="288574" cy="248774"/>
          </a:xfrm>
          <a:prstGeom prst="rect">
            <a:avLst/>
          </a:prstGeom>
          <a:noFill/>
          <a:ln>
            <a:noFill/>
          </a:ln>
        </p:spPr>
      </p:pic>
      <p:pic>
        <p:nvPicPr>
          <p:cNvPr id="711" name="Google Shape;711;p28"/>
          <p:cNvPicPr preferRelativeResize="0"/>
          <p:nvPr/>
        </p:nvPicPr>
        <p:blipFill rotWithShape="1">
          <a:blip r:embed="rId3">
            <a:alphaModFix/>
          </a:blip>
          <a:srcRect l="25432" t="50659" r="58416" b="24574"/>
          <a:stretch/>
        </p:blipFill>
        <p:spPr>
          <a:xfrm>
            <a:off x="5324502" y="3017151"/>
            <a:ext cx="288574" cy="248774"/>
          </a:xfrm>
          <a:prstGeom prst="rect">
            <a:avLst/>
          </a:prstGeom>
          <a:noFill/>
          <a:ln>
            <a:noFill/>
          </a:ln>
        </p:spPr>
      </p:pic>
      <p:pic>
        <p:nvPicPr>
          <p:cNvPr id="712" name="Google Shape;712;p28"/>
          <p:cNvPicPr preferRelativeResize="0"/>
          <p:nvPr/>
        </p:nvPicPr>
        <p:blipFill rotWithShape="1">
          <a:blip r:embed="rId3">
            <a:alphaModFix/>
          </a:blip>
          <a:srcRect l="25432" t="50659" r="58416" b="24574"/>
          <a:stretch/>
        </p:blipFill>
        <p:spPr>
          <a:xfrm>
            <a:off x="5816484" y="3184164"/>
            <a:ext cx="288574" cy="248774"/>
          </a:xfrm>
          <a:prstGeom prst="rect">
            <a:avLst/>
          </a:prstGeom>
          <a:noFill/>
          <a:ln>
            <a:noFill/>
          </a:ln>
        </p:spPr>
      </p:pic>
      <p:pic>
        <p:nvPicPr>
          <p:cNvPr id="713" name="Google Shape;713;p28"/>
          <p:cNvPicPr preferRelativeResize="0"/>
          <p:nvPr/>
        </p:nvPicPr>
        <p:blipFill rotWithShape="1">
          <a:blip r:embed="rId3">
            <a:alphaModFix/>
          </a:blip>
          <a:srcRect l="25432" t="50659" r="58416" b="24574"/>
          <a:stretch/>
        </p:blipFill>
        <p:spPr>
          <a:xfrm>
            <a:off x="5125156" y="3432938"/>
            <a:ext cx="288574" cy="248774"/>
          </a:xfrm>
          <a:prstGeom prst="rect">
            <a:avLst/>
          </a:prstGeom>
          <a:noFill/>
          <a:ln>
            <a:noFill/>
          </a:ln>
        </p:spPr>
      </p:pic>
      <p:pic>
        <p:nvPicPr>
          <p:cNvPr id="714" name="Google Shape;714;p28"/>
          <p:cNvPicPr preferRelativeResize="0"/>
          <p:nvPr/>
        </p:nvPicPr>
        <p:blipFill rotWithShape="1">
          <a:blip r:embed="rId3">
            <a:alphaModFix/>
          </a:blip>
          <a:srcRect l="25432" t="50659" r="58416" b="24574"/>
          <a:stretch/>
        </p:blipFill>
        <p:spPr>
          <a:xfrm>
            <a:off x="5112277" y="3694916"/>
            <a:ext cx="288574" cy="248774"/>
          </a:xfrm>
          <a:prstGeom prst="rect">
            <a:avLst/>
          </a:prstGeom>
          <a:noFill/>
          <a:ln>
            <a:noFill/>
          </a:ln>
        </p:spPr>
      </p:pic>
      <p:pic>
        <p:nvPicPr>
          <p:cNvPr id="715" name="Google Shape;715;p28"/>
          <p:cNvPicPr preferRelativeResize="0"/>
          <p:nvPr/>
        </p:nvPicPr>
        <p:blipFill rotWithShape="1">
          <a:blip r:embed="rId3">
            <a:alphaModFix/>
          </a:blip>
          <a:srcRect l="25432" t="50659" r="58416" b="24574"/>
          <a:stretch/>
        </p:blipFill>
        <p:spPr>
          <a:xfrm>
            <a:off x="5413730" y="3810478"/>
            <a:ext cx="288574" cy="2487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721" name="Google Shape;721;g2bb3ccbb74e_0_61"/>
          <p:cNvPicPr preferRelativeResize="0"/>
          <p:nvPr/>
        </p:nvPicPr>
        <p:blipFill rotWithShape="1">
          <a:blip r:embed="rId3">
            <a:alphaModFix/>
          </a:blip>
          <a:srcRect l="19122" t="29179" r="20475" b="6019"/>
          <a:stretch/>
        </p:blipFill>
        <p:spPr>
          <a:xfrm>
            <a:off x="0" y="704999"/>
            <a:ext cx="9144001" cy="5515774"/>
          </a:xfrm>
          <a:prstGeom prst="rect">
            <a:avLst/>
          </a:prstGeom>
          <a:noFill/>
          <a:ln>
            <a:noFill/>
          </a:ln>
        </p:spPr>
      </p:pic>
      <p:sp>
        <p:nvSpPr>
          <p:cNvPr id="722" name="Google Shape;722;g2bb3ccbb74e_0_61"/>
          <p:cNvSpPr/>
          <p:nvPr/>
        </p:nvSpPr>
        <p:spPr>
          <a:xfrm>
            <a:off x="1824650" y="3528250"/>
            <a:ext cx="5245500" cy="18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Condensed"/>
              <a:ea typeface="Barlow Condensed"/>
              <a:cs typeface="Barlow Condensed"/>
              <a:sym typeface="Barlow Condensed"/>
            </a:endParaRPr>
          </a:p>
        </p:txBody>
      </p:sp>
      <p:sp>
        <p:nvSpPr>
          <p:cNvPr id="723" name="Google Shape;723;g2bb3ccbb74e_0_61"/>
          <p:cNvSpPr txBox="1"/>
          <p:nvPr/>
        </p:nvSpPr>
        <p:spPr>
          <a:xfrm>
            <a:off x="1872875" y="3439600"/>
            <a:ext cx="5398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L" sz="1400" b="1" i="0" u="none" strike="noStrike" cap="none">
                <a:solidFill>
                  <a:srgbClr val="C582F4"/>
                </a:solidFill>
                <a:latin typeface="Arvo"/>
                <a:ea typeface="Arvo"/>
                <a:cs typeface="Arvo"/>
                <a:sym typeface="Arvo"/>
              </a:rPr>
              <a:t>EA3 Crea un modelo de negocio innovador</a:t>
            </a:r>
            <a:endParaRPr sz="1400" b="1" i="0" u="none" strike="noStrike" cap="none">
              <a:solidFill>
                <a:srgbClr val="C582F4"/>
              </a:solidFill>
              <a:latin typeface="Arvo"/>
              <a:ea typeface="Arvo"/>
              <a:cs typeface="Arvo"/>
              <a:sym typeface="Arvo"/>
            </a:endParaRPr>
          </a:p>
        </p:txBody>
      </p:sp>
      <p:sp>
        <p:nvSpPr>
          <p:cNvPr id="724" name="Google Shape;724;g2bb3ccbb74e_0_61"/>
          <p:cNvSpPr txBox="1"/>
          <p:nvPr/>
        </p:nvSpPr>
        <p:spPr>
          <a:xfrm>
            <a:off x="125" y="6283625"/>
            <a:ext cx="9144000" cy="623400"/>
          </a:xfrm>
          <a:prstGeom prst="rect">
            <a:avLst/>
          </a:prstGeom>
          <a:solidFill>
            <a:srgbClr val="FFFFFF"/>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s-CL" sz="1200" i="1">
                <a:solidFill>
                  <a:srgbClr val="666666"/>
                </a:solidFill>
                <a:latin typeface="Comfortaa"/>
                <a:ea typeface="Comfortaa"/>
                <a:cs typeface="Comfortaa"/>
                <a:sym typeface="Comfortaa"/>
              </a:rPr>
              <a:t>* La suma de las tres evaluaciones parciales es un 60% , el examen transversal tiene una ponderación de 40%.</a:t>
            </a:r>
            <a:endParaRPr sz="1200">
              <a:solidFill>
                <a:srgbClr val="666666"/>
              </a:solidFill>
              <a:latin typeface="Comfortaa"/>
              <a:ea typeface="Comfortaa"/>
              <a:cs typeface="Comfortaa"/>
              <a:sym typeface="Comfortaa"/>
            </a:endParaRPr>
          </a:p>
          <a:p>
            <a:pPr marL="0" marR="0" lvl="0" indent="0" algn="l" rtl="0">
              <a:spcBef>
                <a:spcPts val="0"/>
              </a:spcBef>
              <a:spcAft>
                <a:spcPts val="0"/>
              </a:spcAft>
              <a:buNone/>
            </a:pPr>
            <a:r>
              <a:rPr lang="es-CL" sz="1200" i="1">
                <a:solidFill>
                  <a:srgbClr val="666666"/>
                </a:solidFill>
                <a:latin typeface="Comfortaa"/>
                <a:ea typeface="Comfortaa"/>
                <a:cs typeface="Comfortaa"/>
                <a:sym typeface="Comfortaa"/>
              </a:rPr>
              <a:t>*Cada evaluación requiere de un 60% de logro para alcanzar la nota 4.0.</a:t>
            </a:r>
            <a:endParaRPr sz="1200" i="1">
              <a:solidFill>
                <a:srgbClr val="666666"/>
              </a:solidFill>
              <a:latin typeface="Comfortaa"/>
              <a:ea typeface="Comfortaa"/>
              <a:cs typeface="Comfortaa"/>
              <a:sym typeface="Comfortaa"/>
            </a:endParaRPr>
          </a:p>
          <a:p>
            <a:pPr marL="0" marR="0" lvl="0" indent="0" algn="l" rtl="0">
              <a:spcBef>
                <a:spcPts val="0"/>
              </a:spcBef>
              <a:spcAft>
                <a:spcPts val="0"/>
              </a:spcAft>
              <a:buNone/>
            </a:pPr>
            <a:endParaRPr sz="1200" i="1">
              <a:solidFill>
                <a:srgbClr val="666666"/>
              </a:solidFill>
              <a:latin typeface="Comfortaa"/>
              <a:ea typeface="Comfortaa"/>
              <a:cs typeface="Comfortaa"/>
              <a:sym typeface="Comfortaa"/>
            </a:endParaRPr>
          </a:p>
        </p:txBody>
      </p:sp>
      <p:sp>
        <p:nvSpPr>
          <p:cNvPr id="725" name="Google Shape;725;g2bb3ccbb74e_0_61"/>
          <p:cNvSpPr txBox="1"/>
          <p:nvPr/>
        </p:nvSpPr>
        <p:spPr>
          <a:xfrm>
            <a:off x="-25450" y="25650"/>
            <a:ext cx="8793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L" sz="2400" b="1">
                <a:solidFill>
                  <a:srgbClr val="666666"/>
                </a:solidFill>
                <a:latin typeface="Arvo"/>
                <a:ea typeface="Arvo"/>
                <a:cs typeface="Arvo"/>
                <a:sym typeface="Arvo"/>
              </a:rPr>
              <a:t>Ruta de contenidos:</a:t>
            </a:r>
            <a:endParaRPr sz="2400" b="1">
              <a:solidFill>
                <a:srgbClr val="666666"/>
              </a:solidFill>
              <a:latin typeface="Arvo"/>
              <a:ea typeface="Arvo"/>
              <a:cs typeface="Arvo"/>
              <a:sym typeface="Arvo"/>
            </a:endParaRPr>
          </a:p>
        </p:txBody>
      </p:sp>
      <p:sp>
        <p:nvSpPr>
          <p:cNvPr id="726" name="Google Shape;726;g2bb3ccbb74e_0_61"/>
          <p:cNvSpPr txBox="1"/>
          <p:nvPr/>
        </p:nvSpPr>
        <p:spPr>
          <a:xfrm>
            <a:off x="125" y="609600"/>
            <a:ext cx="9144000" cy="400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highlight>
                  <a:srgbClr val="FFFFFF"/>
                </a:highlight>
                <a:latin typeface="Arvo"/>
                <a:ea typeface="Arvo"/>
                <a:cs typeface="Arvo"/>
                <a:sym typeface="Arvo"/>
              </a:rPr>
              <a:t>EA1 Identifica oportunidades en el entorno</a:t>
            </a:r>
            <a:endParaRPr b="1">
              <a:solidFill>
                <a:srgbClr val="C582F4"/>
              </a:solidFill>
              <a:highlight>
                <a:srgbClr val="FFFFFF"/>
              </a:highlight>
              <a:latin typeface="Arvo"/>
              <a:ea typeface="Arvo"/>
              <a:cs typeface="Arvo"/>
              <a:sym typeface="Arvo"/>
            </a:endParaRPr>
          </a:p>
        </p:txBody>
      </p:sp>
      <p:sp>
        <p:nvSpPr>
          <p:cNvPr id="727" name="Google Shape;727;g2bb3ccbb74e_0_61"/>
          <p:cNvSpPr txBox="1"/>
          <p:nvPr/>
        </p:nvSpPr>
        <p:spPr>
          <a:xfrm>
            <a:off x="1748450" y="4774150"/>
            <a:ext cx="600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highlight>
                  <a:srgbClr val="FFFFFF"/>
                </a:highlight>
                <a:latin typeface="Arvo"/>
                <a:ea typeface="Arvo"/>
                <a:cs typeface="Arvo"/>
                <a:sym typeface="Arvo"/>
              </a:rPr>
              <a:t>ET Elabora pitch Deck para atraer inversionistas</a:t>
            </a:r>
            <a:endParaRPr b="1">
              <a:solidFill>
                <a:srgbClr val="C582F4"/>
              </a:solidFill>
              <a:highlight>
                <a:srgbClr val="FFFFFF"/>
              </a:highlight>
              <a:latin typeface="Arvo"/>
              <a:ea typeface="Arvo"/>
              <a:cs typeface="Arvo"/>
              <a:sym typeface="Arvo"/>
            </a:endParaRPr>
          </a:p>
        </p:txBody>
      </p:sp>
      <p:sp>
        <p:nvSpPr>
          <p:cNvPr id="728" name="Google Shape;728;g2bb3ccbb74e_0_61"/>
          <p:cNvSpPr txBox="1"/>
          <p:nvPr/>
        </p:nvSpPr>
        <p:spPr>
          <a:xfrm>
            <a:off x="1639237" y="1569918"/>
            <a:ext cx="11151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Conceptos iniciales</a:t>
            </a:r>
            <a:endParaRPr sz="1100" b="1">
              <a:latin typeface="Arvo"/>
              <a:ea typeface="Arvo"/>
              <a:cs typeface="Arvo"/>
              <a:sym typeface="Arvo"/>
            </a:endParaRPr>
          </a:p>
        </p:txBody>
      </p:sp>
      <p:sp>
        <p:nvSpPr>
          <p:cNvPr id="729" name="Google Shape;729;g2bb3ccbb74e_0_61"/>
          <p:cNvSpPr txBox="1"/>
          <p:nvPr/>
        </p:nvSpPr>
        <p:spPr>
          <a:xfrm>
            <a:off x="3239437" y="1569918"/>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Búsqueda de oportunidades</a:t>
            </a:r>
            <a:endParaRPr sz="1100" b="1">
              <a:latin typeface="Arvo"/>
              <a:ea typeface="Arvo"/>
              <a:cs typeface="Arvo"/>
              <a:sym typeface="Arvo"/>
            </a:endParaRPr>
          </a:p>
        </p:txBody>
      </p:sp>
      <p:sp>
        <p:nvSpPr>
          <p:cNvPr id="730" name="Google Shape;730;g2bb3ccbb74e_0_61"/>
          <p:cNvSpPr txBox="1"/>
          <p:nvPr/>
        </p:nvSpPr>
        <p:spPr>
          <a:xfrm>
            <a:off x="4963282" y="1584295"/>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Identificación de usuarios</a:t>
            </a:r>
            <a:endParaRPr sz="1100" b="1">
              <a:latin typeface="Arvo"/>
              <a:ea typeface="Arvo"/>
              <a:cs typeface="Arvo"/>
              <a:sym typeface="Arvo"/>
            </a:endParaRPr>
          </a:p>
        </p:txBody>
      </p:sp>
      <p:sp>
        <p:nvSpPr>
          <p:cNvPr id="731" name="Google Shape;731;g2bb3ccbb74e_0_61"/>
          <p:cNvSpPr txBox="1"/>
          <p:nvPr/>
        </p:nvSpPr>
        <p:spPr>
          <a:xfrm>
            <a:off x="6459975" y="1569918"/>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Evaluar oportunidades</a:t>
            </a:r>
            <a:endParaRPr sz="1100" b="1">
              <a:latin typeface="Arvo"/>
              <a:ea typeface="Arvo"/>
              <a:cs typeface="Arvo"/>
              <a:sym typeface="Arvo"/>
            </a:endParaRPr>
          </a:p>
        </p:txBody>
      </p:sp>
      <p:sp>
        <p:nvSpPr>
          <p:cNvPr id="733" name="Google Shape;733;g2bb3ccbb74e_0_61"/>
          <p:cNvSpPr/>
          <p:nvPr/>
        </p:nvSpPr>
        <p:spPr>
          <a:xfrm>
            <a:off x="2901450" y="2166275"/>
            <a:ext cx="3854100" cy="18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Condensed"/>
              <a:ea typeface="Barlow Condensed"/>
              <a:cs typeface="Barlow Condensed"/>
              <a:sym typeface="Barlow Condensed"/>
            </a:endParaRPr>
          </a:p>
        </p:txBody>
      </p:sp>
      <p:sp>
        <p:nvSpPr>
          <p:cNvPr id="734" name="Google Shape;734;g2bb3ccbb74e_0_61"/>
          <p:cNvSpPr txBox="1"/>
          <p:nvPr/>
        </p:nvSpPr>
        <p:spPr>
          <a:xfrm>
            <a:off x="1567475" y="2059475"/>
            <a:ext cx="600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latin typeface="Arvo"/>
                <a:ea typeface="Arvo"/>
                <a:cs typeface="Arvo"/>
                <a:sym typeface="Arvo"/>
              </a:rPr>
              <a:t>EA2 Propone solución innovadora  según especialidad</a:t>
            </a:r>
            <a:endParaRPr b="1">
              <a:solidFill>
                <a:srgbClr val="C582F4"/>
              </a:solidFill>
              <a:latin typeface="Arvo"/>
              <a:ea typeface="Arvo"/>
              <a:cs typeface="Arvo"/>
              <a:sym typeface="Arvo"/>
            </a:endParaRPr>
          </a:p>
        </p:txBody>
      </p:sp>
      <p:sp>
        <p:nvSpPr>
          <p:cNvPr id="736" name="Google Shape;736;g2bb3ccbb74e_0_61"/>
          <p:cNvSpPr txBox="1"/>
          <p:nvPr/>
        </p:nvSpPr>
        <p:spPr>
          <a:xfrm>
            <a:off x="3288875" y="3132975"/>
            <a:ext cx="13818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Benchmarking</a:t>
            </a:r>
            <a:endParaRPr sz="1100" b="1">
              <a:latin typeface="Arvo"/>
              <a:ea typeface="Arvo"/>
              <a:cs typeface="Arvo"/>
              <a:sym typeface="Arvo"/>
            </a:endParaRPr>
          </a:p>
        </p:txBody>
      </p:sp>
      <p:sp>
        <p:nvSpPr>
          <p:cNvPr id="3" name="Google Shape;441;g2bb3ccbb74e_0_24">
            <a:extLst>
              <a:ext uri="{FF2B5EF4-FFF2-40B4-BE49-F238E27FC236}">
                <a16:creationId xmlns:a16="http://schemas.microsoft.com/office/drawing/2014/main" id="{24DD443C-E38A-F7D4-4D5C-015C14EB6510}"/>
              </a:ext>
            </a:extLst>
          </p:cNvPr>
          <p:cNvSpPr txBox="1"/>
          <p:nvPr/>
        </p:nvSpPr>
        <p:spPr>
          <a:xfrm>
            <a:off x="6612375" y="3137050"/>
            <a:ext cx="13818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Ideación</a:t>
            </a:r>
            <a:endParaRPr sz="1100" b="1">
              <a:latin typeface="Arvo"/>
              <a:ea typeface="Arvo"/>
              <a:cs typeface="Arvo"/>
              <a:sym typeface="Arvo"/>
            </a:endParaRPr>
          </a:p>
        </p:txBody>
      </p:sp>
      <p:sp>
        <p:nvSpPr>
          <p:cNvPr id="5" name="Google Shape;444;g2bb3ccbb74e_0_24">
            <a:extLst>
              <a:ext uri="{FF2B5EF4-FFF2-40B4-BE49-F238E27FC236}">
                <a16:creationId xmlns:a16="http://schemas.microsoft.com/office/drawing/2014/main" id="{9BF6B4F7-7A6E-CFC8-9A37-BC38E0C0CA2F}"/>
              </a:ext>
            </a:extLst>
          </p:cNvPr>
          <p:cNvSpPr txBox="1"/>
          <p:nvPr/>
        </p:nvSpPr>
        <p:spPr>
          <a:xfrm>
            <a:off x="5012175" y="2912763"/>
            <a:ext cx="1381800" cy="692467"/>
          </a:xfrm>
          <a:prstGeom prst="rect">
            <a:avLst/>
          </a:prstGeom>
          <a:noFill/>
          <a:ln>
            <a:noFill/>
          </a:ln>
        </p:spPr>
        <p:txBody>
          <a:bodyPr spcFirstLastPara="1" wrap="square" lIns="91425" tIns="91425" rIns="91425" bIns="91425" anchor="t" anchorCtr="0">
            <a:spAutoFit/>
          </a:bodyPr>
          <a:lstStyle/>
          <a:p>
            <a:pPr algn="ctr">
              <a:lnSpc>
                <a:spcPct val="150000"/>
              </a:lnSpc>
            </a:pPr>
            <a:r>
              <a:rPr lang="es-CL" sz="1100" b="1" dirty="0">
                <a:solidFill>
                  <a:srgbClr val="FFFFFF"/>
                </a:solidFill>
                <a:latin typeface="Arvo"/>
              </a:rPr>
              <a:t>Propuesta </a:t>
            </a:r>
            <a:endParaRPr lang="es-ES" dirty="0"/>
          </a:p>
          <a:p>
            <a:pPr algn="ctr">
              <a:lnSpc>
                <a:spcPct val="150000"/>
              </a:lnSpc>
            </a:pPr>
            <a:r>
              <a:rPr lang="es-CL" sz="1100" b="1" dirty="0">
                <a:solidFill>
                  <a:srgbClr val="FFFFFF"/>
                </a:solidFill>
                <a:latin typeface="Arvo"/>
                <a:ea typeface="Arvo"/>
                <a:cs typeface="Arvo"/>
              </a:rPr>
              <a:t>de valor</a:t>
            </a:r>
            <a:endParaRPr lang="es-CL"/>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30"/>
          <p:cNvSpPr txBox="1"/>
          <p:nvPr/>
        </p:nvSpPr>
        <p:spPr>
          <a:xfrm>
            <a:off x="237900" y="2167275"/>
            <a:ext cx="86682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s-CL" sz="2200" b="1" i="0" u="none" strike="noStrike" cap="none">
                <a:solidFill>
                  <a:srgbClr val="C582F4"/>
                </a:solidFill>
                <a:latin typeface="Comfortaa"/>
                <a:ea typeface="Comfortaa"/>
                <a:cs typeface="Comfortaa"/>
                <a:sym typeface="Comfortaa"/>
              </a:rPr>
              <a:t>OBJETIVO DE LA CLASE 8 </a:t>
            </a:r>
            <a:endParaRPr sz="2200" b="1" i="0" u="none" strike="noStrike" cap="none">
              <a:solidFill>
                <a:srgbClr val="000000"/>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800"/>
              <a:buFont typeface="Arial"/>
              <a:buNone/>
            </a:pPr>
            <a:r>
              <a:rPr lang="es-CL" sz="1800" b="0" i="0" u="none" strike="noStrike" cap="none">
                <a:solidFill>
                  <a:srgbClr val="3B3B3B"/>
                </a:solidFill>
                <a:latin typeface="Comfortaa"/>
                <a:ea typeface="Comfortaa"/>
                <a:cs typeface="Comfortaa"/>
                <a:sym typeface="Comfortaa"/>
              </a:rPr>
              <a:t>Conocer qué es el Benchmarking y sus beneficios para las empresas.</a:t>
            </a:r>
            <a:endParaRPr/>
          </a:p>
          <a:p>
            <a:pPr marL="0" marR="0" lvl="0" indent="0" algn="l" rtl="0">
              <a:lnSpc>
                <a:spcPct val="150000"/>
              </a:lnSpc>
              <a:spcBef>
                <a:spcPts val="0"/>
              </a:spcBef>
              <a:spcAft>
                <a:spcPts val="0"/>
              </a:spcAft>
              <a:buClr>
                <a:srgbClr val="000000"/>
              </a:buClr>
              <a:buSzPts val="1800"/>
              <a:buFont typeface="Arial"/>
              <a:buNone/>
            </a:pPr>
            <a:r>
              <a:rPr lang="es-CL" sz="1800" b="0" i="0" u="none" strike="noStrike" cap="none">
                <a:solidFill>
                  <a:srgbClr val="77C6FC"/>
                </a:solidFill>
                <a:latin typeface="Comfortaa"/>
                <a:ea typeface="Comfortaa"/>
                <a:cs typeface="Comfortaa"/>
                <a:sym typeface="Comfortaa"/>
              </a:rPr>
              <a:t>Comprender qué es un PMV y para qué sirve.</a:t>
            </a:r>
            <a:endParaRPr sz="1800" b="0" i="0" u="none" strike="noStrike" cap="none">
              <a:solidFill>
                <a:srgbClr val="77C6FC"/>
              </a:solidFill>
              <a:latin typeface="Comfortaa"/>
              <a:ea typeface="Comfortaa"/>
              <a:cs typeface="Comfortaa"/>
              <a:sym typeface="Comfortaa"/>
            </a:endParaRPr>
          </a:p>
        </p:txBody>
      </p:sp>
      <p:sp>
        <p:nvSpPr>
          <p:cNvPr id="743" name="Google Shape;743;p30"/>
          <p:cNvSpPr/>
          <p:nvPr/>
        </p:nvSpPr>
        <p:spPr>
          <a:xfrm>
            <a:off x="237900" y="165349"/>
            <a:ext cx="8668200" cy="1482783"/>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s-CL" sz="3000" b="1" i="0" u="none" strike="noStrike" cap="none">
                <a:solidFill>
                  <a:schemeClr val="lt1"/>
                </a:solidFill>
                <a:latin typeface="Comfortaa"/>
                <a:ea typeface="Comfortaa"/>
                <a:cs typeface="Comfortaa"/>
                <a:sym typeface="Comfortaa"/>
              </a:rPr>
              <a:t>SEMANA 8</a:t>
            </a:r>
            <a:endParaRPr sz="30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sz="2200" b="1" i="0" u="none" strike="noStrike" cap="none">
                <a:solidFill>
                  <a:schemeClr val="lt1"/>
                </a:solidFill>
                <a:latin typeface="Comfortaa"/>
                <a:ea typeface="Comfortaa"/>
                <a:cs typeface="Comfortaa"/>
                <a:sym typeface="Comfortaa"/>
              </a:rPr>
              <a:t>EA2</a:t>
            </a:r>
            <a:r>
              <a:rPr lang="es-CL" sz="2200" b="0" i="0" u="none" strike="noStrike" cap="none">
                <a:solidFill>
                  <a:schemeClr val="dk1"/>
                </a:solidFill>
                <a:latin typeface="Comfortaa"/>
                <a:ea typeface="Comfortaa"/>
                <a:cs typeface="Comfortaa"/>
                <a:sym typeface="Comfortaa"/>
              </a:rPr>
              <a:t> </a:t>
            </a:r>
            <a:r>
              <a:rPr lang="es-CL" sz="2400" b="1" i="0" u="none" strike="noStrike" cap="none">
                <a:solidFill>
                  <a:schemeClr val="lt1"/>
                </a:solidFill>
                <a:latin typeface="Comfortaa"/>
                <a:ea typeface="Comfortaa"/>
                <a:cs typeface="Comfortaa"/>
                <a:sym typeface="Comfortaa"/>
              </a:rPr>
              <a:t>PROPONE UNA SOLUCIÓN INNOVADORA DE ACUERDO A SU ESPECIALIDAD</a:t>
            </a:r>
            <a:endParaRPr/>
          </a:p>
        </p:txBody>
      </p:sp>
      <p:pic>
        <p:nvPicPr>
          <p:cNvPr id="744" name="Google Shape;744;p30"/>
          <p:cNvPicPr preferRelativeResize="0"/>
          <p:nvPr/>
        </p:nvPicPr>
        <p:blipFill rotWithShape="1">
          <a:blip r:embed="rId3">
            <a:alphaModFix/>
          </a:blip>
          <a:srcRect l="23053" t="34470" r="56651" b="27118"/>
          <a:stretch/>
        </p:blipFill>
        <p:spPr>
          <a:xfrm>
            <a:off x="3480287" y="3672974"/>
            <a:ext cx="2183425" cy="23233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g2a9f74e2c68_0_731"/>
          <p:cNvSpPr txBox="1"/>
          <p:nvPr/>
        </p:nvSpPr>
        <p:spPr>
          <a:xfrm>
            <a:off x="306360" y="646331"/>
            <a:ext cx="3473160" cy="5684213"/>
          </a:xfrm>
          <a:prstGeom prst="rect">
            <a:avLst/>
          </a:prstGeom>
          <a:noFill/>
          <a:ln>
            <a:noFill/>
          </a:ln>
        </p:spPr>
        <p:txBody>
          <a:bodyPr spcFirstLastPara="1" wrap="square" lIns="51425" tIns="25700" rIns="51425" bIns="2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494949"/>
                </a:solidFill>
                <a:latin typeface="Comfortaa"/>
                <a:ea typeface="Comfortaa"/>
                <a:cs typeface="Comfortaa"/>
                <a:sym typeface="Comfortaa"/>
              </a:rPr>
              <a:t>El</a:t>
            </a:r>
            <a:r>
              <a:rPr lang="es-CL" sz="1600" b="0" i="0" u="none" strike="noStrike" cap="none">
                <a:solidFill>
                  <a:schemeClr val="lt1"/>
                </a:solidFill>
                <a:highlight>
                  <a:srgbClr val="D17EFB"/>
                </a:highlight>
                <a:latin typeface="Comfortaa"/>
                <a:ea typeface="Comfortaa"/>
                <a:cs typeface="Comfortaa"/>
                <a:sym typeface="Comfortaa"/>
              </a:rPr>
              <a:t> benchmarking </a:t>
            </a:r>
            <a:r>
              <a:rPr lang="es-CL" sz="1600" b="0" i="0" u="none" strike="noStrike" cap="none">
                <a:solidFill>
                  <a:srgbClr val="494949"/>
                </a:solidFill>
                <a:latin typeface="Comfortaa"/>
                <a:ea typeface="Comfortaa"/>
                <a:cs typeface="Comfortaa"/>
                <a:sym typeface="Comfortaa"/>
              </a:rPr>
              <a:t>es un proceso de comparación de los procesos, productos o servicios de una empresa con los de otras empresas líderes en la industria. </a:t>
            </a:r>
            <a:br>
              <a:rPr lang="es-CL" sz="1600" b="0" i="0" u="none" strike="noStrike" cap="none">
                <a:solidFill>
                  <a:srgbClr val="494949"/>
                </a:solidFill>
                <a:latin typeface="Comfortaa"/>
                <a:ea typeface="Comfortaa"/>
                <a:cs typeface="Comfortaa"/>
                <a:sym typeface="Comfortaa"/>
              </a:rPr>
            </a:br>
            <a:r>
              <a:rPr lang="es-CL" sz="1000" b="0" i="0" u="none" strike="noStrike" cap="none">
                <a:solidFill>
                  <a:srgbClr val="494949"/>
                </a:solidFill>
                <a:latin typeface="Comfortaa"/>
                <a:ea typeface="Comfortaa"/>
                <a:cs typeface="Comfortaa"/>
                <a:sym typeface="Comfortaa"/>
              </a:rPr>
              <a:t> "Benchmarking: The Search for Industry Best Practices That Lead to Superior Performance" de Robert C. Camp.</a:t>
            </a:r>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94949"/>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94949"/>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494949"/>
                </a:solidFill>
                <a:latin typeface="Comfortaa"/>
                <a:ea typeface="Comfortaa"/>
                <a:cs typeface="Comfortaa"/>
                <a:sym typeface="Comfortaa"/>
              </a:rPr>
              <a:t>Fue inventado por Robert C. Camp, un consultor estadounidense, en la década de 1980. </a:t>
            </a:r>
            <a:br>
              <a:rPr lang="es-CL" sz="1600" b="0" i="0" u="none" strike="noStrike" cap="none">
                <a:solidFill>
                  <a:srgbClr val="494949"/>
                </a:solidFill>
                <a:latin typeface="Comfortaa"/>
                <a:ea typeface="Comfortaa"/>
                <a:cs typeface="Comfortaa"/>
                <a:sym typeface="Comfortaa"/>
              </a:rPr>
            </a:br>
            <a:br>
              <a:rPr lang="es-CL" sz="1600" b="0" i="0" u="none" strike="noStrike" cap="none">
                <a:solidFill>
                  <a:srgbClr val="494949"/>
                </a:solidFill>
                <a:latin typeface="Comfortaa"/>
                <a:ea typeface="Comfortaa"/>
                <a:cs typeface="Comfortaa"/>
                <a:sym typeface="Comfortaa"/>
              </a:rPr>
            </a:br>
            <a:r>
              <a:rPr lang="es-CL" sz="1600" b="0" i="0" u="none" strike="noStrike" cap="none">
                <a:solidFill>
                  <a:srgbClr val="494949"/>
                </a:solidFill>
                <a:latin typeface="Comfortaa"/>
                <a:ea typeface="Comfortaa"/>
                <a:cs typeface="Comfortaa"/>
                <a:sym typeface="Comfortaa"/>
              </a:rPr>
              <a:t>Camp era un defensor de la idea de </a:t>
            </a:r>
            <a:r>
              <a:rPr lang="es-CL" sz="1600" b="0" i="0" u="none" strike="noStrike" cap="none">
                <a:solidFill>
                  <a:srgbClr val="77C6FC"/>
                </a:solidFill>
                <a:latin typeface="Comfortaa"/>
                <a:ea typeface="Comfortaa"/>
                <a:cs typeface="Comfortaa"/>
                <a:sym typeface="Comfortaa"/>
              </a:rPr>
              <a:t>que las empresas pueden aprender de las mejores prácticas de otras </a:t>
            </a:r>
            <a:r>
              <a:rPr lang="es-CL" sz="1600" b="0" i="0" u="none" strike="noStrike" cap="none">
                <a:solidFill>
                  <a:srgbClr val="494949"/>
                </a:solidFill>
                <a:latin typeface="Comfortaa"/>
                <a:ea typeface="Comfortaa"/>
                <a:cs typeface="Comfortaa"/>
                <a:sym typeface="Comfortaa"/>
              </a:rPr>
              <a:t>empresas, y el benchmarking es una herramienta que ayuda a las empresas a hacerlo.</a:t>
            </a:r>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494949"/>
              </a:solidFill>
              <a:latin typeface="Comfortaa"/>
              <a:ea typeface="Comfortaa"/>
              <a:cs typeface="Comfortaa"/>
              <a:sym typeface="Comfortaa"/>
            </a:endParaRPr>
          </a:p>
        </p:txBody>
      </p:sp>
      <p:pic>
        <p:nvPicPr>
          <p:cNvPr id="751" name="Google Shape;751;g2a9f74e2c68_0_731"/>
          <p:cNvPicPr preferRelativeResize="0"/>
          <p:nvPr/>
        </p:nvPicPr>
        <p:blipFill rotWithShape="1">
          <a:blip r:embed="rId3">
            <a:alphaModFix/>
          </a:blip>
          <a:srcRect r="40863"/>
          <a:stretch/>
        </p:blipFill>
        <p:spPr>
          <a:xfrm>
            <a:off x="3989432" y="252380"/>
            <a:ext cx="5154568" cy="581085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g2a9f74e2c68_0_737"/>
          <p:cNvSpPr txBox="1"/>
          <p:nvPr/>
        </p:nvSpPr>
        <p:spPr>
          <a:xfrm>
            <a:off x="217800" y="476627"/>
            <a:ext cx="8708400"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L" sz="2800" b="0" i="0" u="none" strike="noStrike" cap="none">
                <a:solidFill>
                  <a:srgbClr val="FFFFFF"/>
                </a:solidFill>
                <a:highlight>
                  <a:srgbClr val="C582F4"/>
                </a:highlight>
                <a:latin typeface="Comfortaa"/>
                <a:ea typeface="Comfortaa"/>
                <a:cs typeface="Comfortaa"/>
                <a:sym typeface="Comfortaa"/>
              </a:rPr>
              <a:t>Beneficios del benchmarking</a:t>
            </a:r>
            <a:endParaRPr sz="2400" b="0" i="0" u="none" strike="noStrike" cap="none">
              <a:solidFill>
                <a:srgbClr val="666666"/>
              </a:solidFill>
              <a:latin typeface="Comfortaa"/>
              <a:ea typeface="Comfortaa"/>
              <a:cs typeface="Comfortaa"/>
              <a:sym typeface="Comfortaa"/>
            </a:endParaRPr>
          </a:p>
        </p:txBody>
      </p:sp>
      <p:sp>
        <p:nvSpPr>
          <p:cNvPr id="758" name="Google Shape;758;g2a9f74e2c68_0_737"/>
          <p:cNvSpPr/>
          <p:nvPr/>
        </p:nvSpPr>
        <p:spPr>
          <a:xfrm>
            <a:off x="157350" y="2785500"/>
            <a:ext cx="2885700" cy="2257800"/>
          </a:xfrm>
          <a:prstGeom prst="roundRect">
            <a:avLst>
              <a:gd name="adj" fmla="val 16667"/>
            </a:avLst>
          </a:prstGeom>
          <a:solidFill>
            <a:srgbClr val="77C6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FFFFFF"/>
                </a:solidFill>
                <a:latin typeface="Comfortaa"/>
                <a:ea typeface="Comfortaa"/>
                <a:cs typeface="Comfortaa"/>
                <a:sym typeface="Comfortaa"/>
              </a:rPr>
              <a:t>Mejora el rendimiento</a:t>
            </a:r>
            <a:endParaRPr sz="2400" b="1" i="0" u="none" strike="noStrike" cap="none">
              <a:solidFill>
                <a:srgbClr val="FFFFFF"/>
              </a:solidFill>
              <a:latin typeface="Comfortaa"/>
              <a:ea typeface="Comfortaa"/>
              <a:cs typeface="Comfortaa"/>
              <a:sym typeface="Comfortaa"/>
            </a:endParaRPr>
          </a:p>
        </p:txBody>
      </p:sp>
      <p:sp>
        <p:nvSpPr>
          <p:cNvPr id="759" name="Google Shape;759;g2a9f74e2c68_0_737"/>
          <p:cNvSpPr/>
          <p:nvPr/>
        </p:nvSpPr>
        <p:spPr>
          <a:xfrm>
            <a:off x="3129150" y="2785500"/>
            <a:ext cx="2885700" cy="2257800"/>
          </a:xfrm>
          <a:prstGeom prst="roundRect">
            <a:avLst>
              <a:gd name="adj" fmla="val 16667"/>
            </a:avLst>
          </a:prstGeom>
          <a:solidFill>
            <a:srgbClr val="77C6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FFFFFF"/>
                </a:solidFill>
                <a:latin typeface="Comfortaa"/>
                <a:ea typeface="Comfortaa"/>
                <a:cs typeface="Comfortaa"/>
                <a:sym typeface="Comfortaa"/>
              </a:rPr>
              <a:t>Reduce costes</a:t>
            </a:r>
            <a:endParaRPr sz="2400" b="1" i="0" u="none" strike="noStrike" cap="none">
              <a:solidFill>
                <a:srgbClr val="FFFFFF"/>
              </a:solidFill>
              <a:latin typeface="Comfortaa"/>
              <a:ea typeface="Comfortaa"/>
              <a:cs typeface="Comfortaa"/>
              <a:sym typeface="Comfortaa"/>
            </a:endParaRPr>
          </a:p>
        </p:txBody>
      </p:sp>
      <p:sp>
        <p:nvSpPr>
          <p:cNvPr id="760" name="Google Shape;760;g2a9f74e2c68_0_737"/>
          <p:cNvSpPr/>
          <p:nvPr/>
        </p:nvSpPr>
        <p:spPr>
          <a:xfrm>
            <a:off x="6100950" y="2785500"/>
            <a:ext cx="2885700" cy="2257800"/>
          </a:xfrm>
          <a:prstGeom prst="roundRect">
            <a:avLst>
              <a:gd name="adj" fmla="val 16667"/>
            </a:avLst>
          </a:prstGeom>
          <a:solidFill>
            <a:srgbClr val="77C6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FFFFFF"/>
                </a:solidFill>
                <a:latin typeface="Comfortaa"/>
                <a:ea typeface="Comfortaa"/>
                <a:cs typeface="Comfortaa"/>
                <a:sym typeface="Comfortaa"/>
              </a:rPr>
              <a:t>Aumenta competitividad</a:t>
            </a:r>
            <a:endParaRPr sz="2400" b="1" i="0" u="none" strike="noStrike" cap="none">
              <a:solidFill>
                <a:srgbClr val="FFFFFF"/>
              </a:solidFill>
              <a:latin typeface="Comfortaa"/>
              <a:ea typeface="Comfortaa"/>
              <a:cs typeface="Comfortaa"/>
              <a:sym typeface="Comfortaa"/>
            </a:endParaRPr>
          </a:p>
        </p:txBody>
      </p:sp>
      <p:pic>
        <p:nvPicPr>
          <p:cNvPr id="761" name="Google Shape;761;g2a9f74e2c68_0_737"/>
          <p:cNvPicPr preferRelativeResize="0"/>
          <p:nvPr/>
        </p:nvPicPr>
        <p:blipFill rotWithShape="1">
          <a:blip r:embed="rId3">
            <a:alphaModFix/>
          </a:blip>
          <a:srcRect l="25255" t="38806" r="58222" b="34795"/>
          <a:stretch/>
        </p:blipFill>
        <p:spPr>
          <a:xfrm>
            <a:off x="971844" y="1656600"/>
            <a:ext cx="1256712" cy="1128900"/>
          </a:xfrm>
          <a:prstGeom prst="rect">
            <a:avLst/>
          </a:prstGeom>
          <a:noFill/>
          <a:ln>
            <a:noFill/>
          </a:ln>
        </p:spPr>
      </p:pic>
      <p:pic>
        <p:nvPicPr>
          <p:cNvPr id="762" name="Google Shape;762;g2a9f74e2c68_0_737"/>
          <p:cNvPicPr preferRelativeResize="0"/>
          <p:nvPr/>
        </p:nvPicPr>
        <p:blipFill rotWithShape="1">
          <a:blip r:embed="rId3">
            <a:alphaModFix/>
          </a:blip>
          <a:srcRect l="25255" t="38806" r="58222" b="34795"/>
          <a:stretch/>
        </p:blipFill>
        <p:spPr>
          <a:xfrm>
            <a:off x="3943644" y="1656600"/>
            <a:ext cx="1256712" cy="1128900"/>
          </a:xfrm>
          <a:prstGeom prst="rect">
            <a:avLst/>
          </a:prstGeom>
          <a:noFill/>
          <a:ln>
            <a:noFill/>
          </a:ln>
        </p:spPr>
      </p:pic>
      <p:pic>
        <p:nvPicPr>
          <p:cNvPr id="763" name="Google Shape;763;g2a9f74e2c68_0_737"/>
          <p:cNvPicPr preferRelativeResize="0"/>
          <p:nvPr/>
        </p:nvPicPr>
        <p:blipFill rotWithShape="1">
          <a:blip r:embed="rId3">
            <a:alphaModFix/>
          </a:blip>
          <a:srcRect l="25255" t="38806" r="58222" b="34795"/>
          <a:stretch/>
        </p:blipFill>
        <p:spPr>
          <a:xfrm>
            <a:off x="6915444" y="1656600"/>
            <a:ext cx="1256712" cy="1128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2a9f74e2c68_0_749"/>
          <p:cNvSpPr txBox="1"/>
          <p:nvPr/>
        </p:nvSpPr>
        <p:spPr>
          <a:xfrm>
            <a:off x="273102" y="1548153"/>
            <a:ext cx="8553900" cy="4576217"/>
          </a:xfrm>
          <a:prstGeom prst="rect">
            <a:avLst/>
          </a:prstGeom>
          <a:noFill/>
          <a:ln>
            <a:noFill/>
          </a:ln>
        </p:spPr>
        <p:txBody>
          <a:bodyPr spcFirstLastPara="1" wrap="square" lIns="51425" tIns="25700" rIns="51425" bIns="25700"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s-CL" sz="1400" b="0" i="0" u="none" strike="noStrike" cap="none">
                <a:solidFill>
                  <a:schemeClr val="lt1"/>
                </a:solidFill>
                <a:highlight>
                  <a:srgbClr val="D17EFB"/>
                </a:highlight>
                <a:latin typeface="Comfortaa"/>
                <a:ea typeface="Comfortaa"/>
                <a:cs typeface="Comfortaa"/>
                <a:sym typeface="Comfortaa"/>
              </a:rPr>
              <a:t>Benchmark externo: </a:t>
            </a:r>
            <a:r>
              <a:rPr lang="es-CL" sz="1400" b="0" i="0" u="none" strike="noStrike" cap="none">
                <a:solidFill>
                  <a:srgbClr val="494949"/>
                </a:solidFill>
                <a:latin typeface="Comfortaa"/>
                <a:ea typeface="Comfortaa"/>
                <a:cs typeface="Comfortaa"/>
                <a:sym typeface="Comfortaa"/>
              </a:rPr>
              <a:t>compara la situación de diferentes empresas de la </a:t>
            </a:r>
            <a:r>
              <a:rPr lang="es-CL" sz="1400" b="0" i="0" u="none" strike="noStrike" cap="none">
                <a:solidFill>
                  <a:srgbClr val="77C6FC"/>
                </a:solidFill>
                <a:latin typeface="Comfortaa"/>
                <a:ea typeface="Comfortaa"/>
                <a:cs typeface="Comfortaa"/>
                <a:sym typeface="Comfortaa"/>
              </a:rPr>
              <a:t>competencia</a:t>
            </a:r>
            <a:r>
              <a:rPr lang="es-CL" sz="1400" b="0" i="0" u="none" strike="noStrike" cap="none">
                <a:solidFill>
                  <a:srgbClr val="494949"/>
                </a:solidFill>
                <a:latin typeface="Comfortaa"/>
                <a:ea typeface="Comfortaa"/>
                <a:cs typeface="Comfortaa"/>
                <a:sym typeface="Comfortaa"/>
              </a:rPr>
              <a:t>, desde la más directa hasta la secundaria o aspiracional. Una herramienta complementaria común en los benchmark externos es el FODA.</a:t>
            </a:r>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a:p>
            <a:pPr marL="0" marR="0" lvl="0" indent="0" algn="just" rtl="0">
              <a:lnSpc>
                <a:spcPct val="150000"/>
              </a:lnSpc>
              <a:spcBef>
                <a:spcPts val="0"/>
              </a:spcBef>
              <a:spcAft>
                <a:spcPts val="0"/>
              </a:spcAft>
              <a:buClr>
                <a:srgbClr val="000000"/>
              </a:buClr>
              <a:buSzPts val="1400"/>
              <a:buFont typeface="Arial"/>
              <a:buNone/>
            </a:pPr>
            <a:r>
              <a:rPr lang="es-CL" sz="1400" b="0" i="0" u="none" strike="noStrike" cap="none">
                <a:solidFill>
                  <a:schemeClr val="lt1"/>
                </a:solidFill>
                <a:highlight>
                  <a:srgbClr val="D17EFB"/>
                </a:highlight>
                <a:latin typeface="Comfortaa"/>
                <a:ea typeface="Comfortaa"/>
                <a:cs typeface="Comfortaa"/>
                <a:sym typeface="Comfortaa"/>
              </a:rPr>
              <a:t>Benchmark interno: </a:t>
            </a:r>
            <a:r>
              <a:rPr lang="es-CL" sz="1400" b="0" i="0" u="none" strike="noStrike" cap="none">
                <a:solidFill>
                  <a:srgbClr val="494949"/>
                </a:solidFill>
                <a:latin typeface="Comfortaa"/>
                <a:ea typeface="Comfortaa"/>
                <a:cs typeface="Comfortaa"/>
                <a:sym typeface="Comfortaa"/>
              </a:rPr>
              <a:t>compara diferentes áreas </a:t>
            </a:r>
            <a:r>
              <a:rPr lang="es-CL" sz="1400" b="0" i="0" u="none" strike="noStrike" cap="none">
                <a:solidFill>
                  <a:srgbClr val="77C6FC"/>
                </a:solidFill>
                <a:latin typeface="Comfortaa"/>
                <a:ea typeface="Comfortaa"/>
                <a:cs typeface="Comfortaa"/>
                <a:sym typeface="Comfortaa"/>
              </a:rPr>
              <a:t>dentro de una misma empresa</a:t>
            </a:r>
            <a:r>
              <a:rPr lang="es-CL" sz="1400" b="0" i="0" u="none" strike="noStrike" cap="none">
                <a:solidFill>
                  <a:srgbClr val="494949"/>
                </a:solidFill>
                <a:latin typeface="Comfortaa"/>
                <a:ea typeface="Comfortaa"/>
                <a:cs typeface="Comfortaa"/>
                <a:sym typeface="Comfortaa"/>
              </a:rPr>
              <a:t>., como por ejemplo, el rendimiento de los vendedores en diferentes regiones o países en donde opera la empresa.</a:t>
            </a:r>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a:p>
            <a:pPr marL="0" marR="0" lvl="0" indent="0" algn="just" rtl="0">
              <a:lnSpc>
                <a:spcPct val="150000"/>
              </a:lnSpc>
              <a:spcBef>
                <a:spcPts val="0"/>
              </a:spcBef>
              <a:spcAft>
                <a:spcPts val="0"/>
              </a:spcAft>
              <a:buClr>
                <a:srgbClr val="000000"/>
              </a:buClr>
              <a:buSzPts val="1400"/>
              <a:buFont typeface="Arial"/>
              <a:buNone/>
            </a:pPr>
            <a:r>
              <a:rPr lang="es-CL" sz="1400" b="0" i="0" u="none" strike="noStrike" cap="none">
                <a:solidFill>
                  <a:schemeClr val="lt1"/>
                </a:solidFill>
                <a:highlight>
                  <a:srgbClr val="D17EFB"/>
                </a:highlight>
                <a:latin typeface="Comfortaa"/>
                <a:ea typeface="Comfortaa"/>
                <a:cs typeface="Comfortaa"/>
                <a:sym typeface="Comfortaa"/>
              </a:rPr>
              <a:t>Benchmark funcional: </a:t>
            </a:r>
            <a:r>
              <a:rPr lang="es-CL" sz="1400" b="0" i="0" u="none" strike="noStrike" cap="none">
                <a:solidFill>
                  <a:srgbClr val="494949"/>
                </a:solidFill>
                <a:latin typeface="Comfortaa"/>
                <a:ea typeface="Comfortaa"/>
                <a:cs typeface="Comfortaa"/>
                <a:sym typeface="Comfortaa"/>
              </a:rPr>
              <a:t>compara la empresa y sus procesos con ejemplos de éxito de </a:t>
            </a:r>
            <a:r>
              <a:rPr lang="es-CL" sz="1400" b="0" i="0" u="none" strike="noStrike" cap="none">
                <a:solidFill>
                  <a:srgbClr val="77C6FC"/>
                </a:solidFill>
                <a:latin typeface="Comfortaa"/>
                <a:ea typeface="Comfortaa"/>
                <a:cs typeface="Comfortaa"/>
                <a:sym typeface="Comfortaa"/>
              </a:rPr>
              <a:t>otros sectores</a:t>
            </a:r>
            <a:r>
              <a:rPr lang="es-CL" sz="1400" b="0" i="0" u="none" strike="noStrike" cap="none">
                <a:solidFill>
                  <a:srgbClr val="494949"/>
                </a:solidFill>
                <a:latin typeface="Comfortaa"/>
                <a:ea typeface="Comfortaa"/>
                <a:cs typeface="Comfortaa"/>
                <a:sym typeface="Comfortaa"/>
              </a:rPr>
              <a:t>, pero que no están dentro de los competidores directos. Un ejemplo es Starbucks, que optimizó el sistema de preparación de sus bebidas basándose en las cadenas de montaje de Toyota.</a:t>
            </a:r>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a:p>
            <a:pPr marL="0" marR="0" lvl="0" indent="0" algn="just" rtl="0">
              <a:lnSpc>
                <a:spcPct val="150000"/>
              </a:lnSpc>
              <a:spcBef>
                <a:spcPts val="0"/>
              </a:spcBef>
              <a:spcAft>
                <a:spcPts val="0"/>
              </a:spcAft>
              <a:buClr>
                <a:srgbClr val="000000"/>
              </a:buClr>
              <a:buSzPts val="1400"/>
              <a:buFont typeface="Arial"/>
              <a:buNone/>
            </a:pPr>
            <a:r>
              <a:rPr lang="es-CL" sz="1400" b="0" i="0" u="none" strike="noStrike" cap="none">
                <a:solidFill>
                  <a:schemeClr val="lt1"/>
                </a:solidFill>
                <a:highlight>
                  <a:srgbClr val="D17EFB"/>
                </a:highlight>
                <a:latin typeface="Comfortaa"/>
                <a:ea typeface="Comfortaa"/>
                <a:cs typeface="Comfortaa"/>
                <a:sym typeface="Comfortaa"/>
              </a:rPr>
              <a:t>Benchmark integral: </a:t>
            </a:r>
            <a:r>
              <a:rPr lang="es-CL" sz="1400" b="0" i="0" u="none" strike="noStrike" cap="none">
                <a:solidFill>
                  <a:srgbClr val="494949"/>
                </a:solidFill>
                <a:latin typeface="Comfortaa"/>
                <a:ea typeface="Comfortaa"/>
                <a:cs typeface="Comfortaa"/>
                <a:sym typeface="Comfortaa"/>
              </a:rPr>
              <a:t>un análisis completo que abarca </a:t>
            </a:r>
            <a:r>
              <a:rPr lang="es-CL" sz="1400" b="0" i="0" u="none" strike="noStrike" cap="none">
                <a:solidFill>
                  <a:srgbClr val="77C6FC"/>
                </a:solidFill>
                <a:latin typeface="Comfortaa"/>
                <a:ea typeface="Comfortaa"/>
                <a:cs typeface="Comfortaa"/>
                <a:sym typeface="Comfortaa"/>
              </a:rPr>
              <a:t>los tres tipos anteriores</a:t>
            </a:r>
            <a:r>
              <a:rPr lang="es-CL" sz="1400" b="0" i="0" u="none" strike="noStrike" cap="none">
                <a:solidFill>
                  <a:srgbClr val="494949"/>
                </a:solidFill>
                <a:latin typeface="Comfortaa"/>
                <a:ea typeface="Comfortaa"/>
                <a:cs typeface="Comfortaa"/>
                <a:sym typeface="Comfortaa"/>
              </a:rPr>
              <a:t>.</a:t>
            </a:r>
            <a:endParaRPr/>
          </a:p>
        </p:txBody>
      </p:sp>
      <p:sp>
        <p:nvSpPr>
          <p:cNvPr id="770" name="Google Shape;770;g2a9f74e2c68_0_749"/>
          <p:cNvSpPr txBox="1">
            <a:spLocks noGrp="1"/>
          </p:cNvSpPr>
          <p:nvPr>
            <p:ph type="title" idx="4294967295"/>
          </p:nvPr>
        </p:nvSpPr>
        <p:spPr>
          <a:xfrm>
            <a:off x="273102" y="386575"/>
            <a:ext cx="8270100" cy="1152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4000"/>
              <a:buFont typeface="Barlow"/>
              <a:buNone/>
            </a:pPr>
            <a:r>
              <a:rPr lang="es-CL" sz="4000">
                <a:solidFill>
                  <a:schemeClr val="lt1"/>
                </a:solidFill>
                <a:highlight>
                  <a:srgbClr val="C582F4"/>
                </a:highlight>
                <a:latin typeface="Comfortaa"/>
                <a:ea typeface="Comfortaa"/>
                <a:cs typeface="Comfortaa"/>
                <a:sym typeface="Comfortaa"/>
              </a:rPr>
              <a:t>4 TIPOS DE BENCHMARK</a:t>
            </a:r>
            <a:endParaRPr sz="4000">
              <a:solidFill>
                <a:schemeClr val="lt1"/>
              </a:solidFill>
              <a:highlight>
                <a:srgbClr val="C582F4"/>
              </a:highlight>
              <a:latin typeface="Comfortaa"/>
              <a:ea typeface="Comfortaa"/>
              <a:cs typeface="Comfortaa"/>
              <a:sym typeface="Comforta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2aa2fe4fc08_0_232"/>
          <p:cNvSpPr/>
          <p:nvPr/>
        </p:nvSpPr>
        <p:spPr>
          <a:xfrm>
            <a:off x="7451997" y="447310"/>
            <a:ext cx="1224300" cy="122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77" name="Google Shape;777;g2aa2fe4fc08_0_232"/>
          <p:cNvSpPr txBox="1"/>
          <p:nvPr/>
        </p:nvSpPr>
        <p:spPr>
          <a:xfrm>
            <a:off x="294300" y="483975"/>
            <a:ext cx="8555400" cy="116952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CL" sz="3200" b="0" i="0" u="none" strike="noStrike" cap="none">
                <a:solidFill>
                  <a:schemeClr val="lt1"/>
                </a:solidFill>
                <a:highlight>
                  <a:srgbClr val="D17EFB"/>
                </a:highlight>
                <a:latin typeface="Comfortaa"/>
                <a:ea typeface="Comfortaa"/>
                <a:cs typeface="Comfortaa"/>
                <a:sym typeface="Comfortaa"/>
              </a:rPr>
              <a:t>Trabajaremos con el benchmarking externo</a:t>
            </a:r>
            <a:endParaRPr sz="3200" b="0" i="0" u="none" strike="noStrike" cap="none">
              <a:solidFill>
                <a:schemeClr val="lt1"/>
              </a:solidFill>
              <a:highlight>
                <a:srgbClr val="D17EFB"/>
              </a:highlight>
              <a:latin typeface="Comfortaa"/>
              <a:ea typeface="Comfortaa"/>
              <a:cs typeface="Comfortaa"/>
              <a:sym typeface="Comfortaa"/>
            </a:endParaRPr>
          </a:p>
        </p:txBody>
      </p:sp>
      <p:sp>
        <p:nvSpPr>
          <p:cNvPr id="778" name="Google Shape;778;g2aa2fe4fc08_0_232"/>
          <p:cNvSpPr txBox="1"/>
          <p:nvPr/>
        </p:nvSpPr>
        <p:spPr>
          <a:xfrm>
            <a:off x="294300" y="1978703"/>
            <a:ext cx="8555400" cy="498595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666666"/>
                </a:solidFill>
                <a:latin typeface="Comfortaa"/>
                <a:ea typeface="Comfortaa"/>
                <a:cs typeface="Comfortaa"/>
                <a:sym typeface="Comfortaa"/>
              </a:rPr>
              <a:t>Paso 1- </a:t>
            </a:r>
            <a:r>
              <a:rPr lang="es-CL" sz="1600" b="0" i="0" u="none" strike="noStrike" cap="none">
                <a:solidFill>
                  <a:srgbClr val="77C6FC"/>
                </a:solidFill>
                <a:latin typeface="Comfortaa"/>
                <a:ea typeface="Comfortaa"/>
                <a:cs typeface="Comfortaa"/>
                <a:sym typeface="Comfortaa"/>
              </a:rPr>
              <a:t>Definimos un objetivo general: </a:t>
            </a:r>
            <a:r>
              <a:rPr lang="es-CL" sz="1600" b="0" i="0" u="none" strike="noStrike" cap="none">
                <a:solidFill>
                  <a:srgbClr val="666666"/>
                </a:solidFill>
                <a:latin typeface="Comfortaa"/>
                <a:ea typeface="Comfortaa"/>
                <a:cs typeface="Comfortaa"/>
                <a:sym typeface="Comfortaa"/>
              </a:rPr>
              <a:t>Es aquel que se centra en un aspecto global del estudio,  es el propósito fundamental de la investigación y donde se expone el resultado final que se pretende alcanzar con el trabajo.</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666666"/>
                </a:solidFill>
                <a:latin typeface="Comfortaa"/>
                <a:ea typeface="Comfortaa"/>
                <a:cs typeface="Comfortaa"/>
                <a:sym typeface="Comfortaa"/>
              </a:rPr>
              <a:t>Paso 2- </a:t>
            </a:r>
            <a:r>
              <a:rPr lang="es-CL" sz="1600" b="0" i="0" u="none" strike="noStrike" cap="none">
                <a:solidFill>
                  <a:srgbClr val="77C6FC"/>
                </a:solidFill>
                <a:latin typeface="Comfortaa"/>
                <a:ea typeface="Comfortaa"/>
                <a:cs typeface="Comfortaa"/>
                <a:sym typeface="Comfortaa"/>
              </a:rPr>
              <a:t>Definimos 4 objetivos específicos: </a:t>
            </a:r>
            <a:r>
              <a:rPr lang="es-CL" sz="1600" b="0" i="0" u="none" strike="noStrike" cap="none">
                <a:solidFill>
                  <a:srgbClr val="666666"/>
                </a:solidFill>
                <a:latin typeface="Comfortaa"/>
                <a:ea typeface="Comfortaa"/>
                <a:cs typeface="Comfortaa"/>
                <a:sym typeface="Comfortaa"/>
              </a:rPr>
              <a:t>Deben ser coherentes con el objetivo general, pero serán más concretos y, cada uno de ellos abarcan, un aspecto o estrategia necesaria para alcanzar el objetivo general.</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666666"/>
                </a:solidFill>
                <a:latin typeface="Comfortaa"/>
                <a:ea typeface="Comfortaa"/>
                <a:cs typeface="Comfortaa"/>
                <a:sym typeface="Comfortaa"/>
              </a:rPr>
              <a:t>Paso 3- Elegir 3 empresas para</a:t>
            </a:r>
            <a:r>
              <a:rPr lang="es-CL" sz="1600" b="0" i="0" u="none" strike="noStrike" cap="none">
                <a:solidFill>
                  <a:srgbClr val="77C6FC"/>
                </a:solidFill>
                <a:latin typeface="Comfortaa"/>
                <a:ea typeface="Comfortaa"/>
                <a:cs typeface="Comfortaa"/>
                <a:sym typeface="Comfortaa"/>
              </a:rPr>
              <a:t> comparar</a:t>
            </a:r>
            <a:r>
              <a:rPr lang="es-CL" sz="1600" b="0" i="0" u="none" strike="noStrike" cap="none">
                <a:solidFill>
                  <a:srgbClr val="666666"/>
                </a:solidFill>
                <a:latin typeface="Comfortaa"/>
                <a:ea typeface="Comfortaa"/>
                <a:cs typeface="Comfortaa"/>
                <a:sym typeface="Comfortaa"/>
              </a:rPr>
              <a:t>.</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666666"/>
                </a:solidFill>
                <a:latin typeface="Comfortaa"/>
                <a:ea typeface="Comfortaa"/>
                <a:cs typeface="Comfortaa"/>
                <a:sym typeface="Comfortaa"/>
              </a:rPr>
              <a:t>Paso 4- </a:t>
            </a:r>
            <a:r>
              <a:rPr lang="es-CL" sz="1600" b="0" i="0" u="none" strike="noStrike" cap="none">
                <a:solidFill>
                  <a:srgbClr val="77C6FC"/>
                </a:solidFill>
                <a:latin typeface="Comfortaa"/>
                <a:ea typeface="Comfortaa"/>
                <a:cs typeface="Comfortaa"/>
                <a:sym typeface="Comfortaa"/>
              </a:rPr>
              <a:t>Elegir </a:t>
            </a:r>
            <a:r>
              <a:rPr lang="es-CL" sz="1600" b="0" i="0" u="none" strike="noStrike" cap="none">
                <a:solidFill>
                  <a:srgbClr val="666666"/>
                </a:solidFill>
                <a:latin typeface="Comfortaa"/>
                <a:ea typeface="Comfortaa"/>
                <a:cs typeface="Comfortaa"/>
                <a:sym typeface="Comfortaa"/>
              </a:rPr>
              <a:t>las mejores prácticas.</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1600"/>
              <a:buFont typeface="Arial"/>
              <a:buNone/>
            </a:pPr>
            <a:endParaRPr sz="1600" b="0" i="0" u="none" strike="noStrike" cap="none">
              <a:solidFill>
                <a:srgbClr val="666666"/>
              </a:solidFill>
              <a:latin typeface="Comfortaa"/>
              <a:ea typeface="Comfortaa"/>
              <a:cs typeface="Comfortaa"/>
              <a:sym typeface="Comforta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31"/>
          <p:cNvSpPr/>
          <p:nvPr/>
        </p:nvSpPr>
        <p:spPr>
          <a:xfrm>
            <a:off x="7451997" y="447310"/>
            <a:ext cx="1224300" cy="122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5" name="Google Shape;785;p31"/>
          <p:cNvSpPr txBox="1"/>
          <p:nvPr/>
        </p:nvSpPr>
        <p:spPr>
          <a:xfrm>
            <a:off x="294300" y="483975"/>
            <a:ext cx="8555400" cy="67707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CL" sz="3200" b="0" i="0" u="none" strike="noStrike" cap="none">
                <a:solidFill>
                  <a:schemeClr val="lt1"/>
                </a:solidFill>
                <a:highlight>
                  <a:srgbClr val="D17EFB"/>
                </a:highlight>
                <a:latin typeface="Comfortaa"/>
                <a:ea typeface="Comfortaa"/>
                <a:cs typeface="Comfortaa"/>
                <a:sym typeface="Comfortaa"/>
              </a:rPr>
              <a:t>EJEMPLO  </a:t>
            </a:r>
            <a:endParaRPr sz="3200" b="0" i="0" u="none" strike="noStrike" cap="none">
              <a:solidFill>
                <a:schemeClr val="lt1"/>
              </a:solidFill>
              <a:highlight>
                <a:srgbClr val="D17EFB"/>
              </a:highlight>
              <a:latin typeface="Comfortaa"/>
              <a:ea typeface="Comfortaa"/>
              <a:cs typeface="Comfortaa"/>
              <a:sym typeface="Comfortaa"/>
            </a:endParaRPr>
          </a:p>
        </p:txBody>
      </p:sp>
      <p:sp>
        <p:nvSpPr>
          <p:cNvPr id="786" name="Google Shape;786;p31"/>
          <p:cNvSpPr txBox="1"/>
          <p:nvPr/>
        </p:nvSpPr>
        <p:spPr>
          <a:xfrm>
            <a:off x="294300" y="1461634"/>
            <a:ext cx="4277700" cy="470895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77C6FC"/>
                </a:solidFill>
                <a:latin typeface="Comfortaa"/>
                <a:ea typeface="Comfortaa"/>
                <a:cs typeface="Comfortaa"/>
                <a:sym typeface="Comfortaa"/>
              </a:rPr>
              <a:t>Objetivo general: </a:t>
            </a:r>
            <a:r>
              <a:rPr lang="es-CL" sz="1400" b="0" i="0" u="none" strike="noStrike" cap="none">
                <a:solidFill>
                  <a:srgbClr val="666666"/>
                </a:solidFill>
                <a:latin typeface="Comfortaa"/>
                <a:ea typeface="Comfortaa"/>
                <a:cs typeface="Comfortaa"/>
                <a:sym typeface="Comfortaa"/>
              </a:rPr>
              <a:t>Identificar las mejores prácticas en productos, canales de distribución, clientes y relación con los clientes en 3 plataformas de música.</a:t>
            </a:r>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666666"/>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666666"/>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77C6FC"/>
                </a:solidFill>
                <a:latin typeface="Comfortaa"/>
                <a:ea typeface="Comfortaa"/>
                <a:cs typeface="Comfortaa"/>
                <a:sym typeface="Comfortaa"/>
              </a:rPr>
              <a:t>Objetivos específicos: </a:t>
            </a:r>
            <a:r>
              <a:rPr lang="es-CL" sz="1400" b="0" i="0" u="none" strike="noStrike" cap="none">
                <a:solidFill>
                  <a:srgbClr val="666666"/>
                </a:solidFill>
                <a:latin typeface="Comfortaa"/>
                <a:ea typeface="Comfortaa"/>
                <a:cs typeface="Comfortaa"/>
                <a:sym typeface="Comfortaa"/>
              </a:rPr>
              <a:t>Comparar la oferta de productos de las 3 plataformas en términos de variedad, calidad, innovación y precio.</a:t>
            </a:r>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666666"/>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77C6FC"/>
                </a:solidFill>
                <a:latin typeface="Comfortaa"/>
                <a:ea typeface="Comfortaa"/>
                <a:cs typeface="Comfortaa"/>
                <a:sym typeface="Comfortaa"/>
              </a:rPr>
              <a:t>Analizar</a:t>
            </a:r>
            <a:r>
              <a:rPr lang="es-CL" sz="1400" b="0" i="0" u="none" strike="noStrike" cap="none">
                <a:solidFill>
                  <a:srgbClr val="666666"/>
                </a:solidFill>
                <a:latin typeface="Comfortaa"/>
                <a:ea typeface="Comfortaa"/>
                <a:cs typeface="Comfortaa"/>
                <a:sym typeface="Comfortaa"/>
              </a:rPr>
              <a:t> los canales de distribución utilizados por las 3 plataformas para llegar a sus clientes.</a:t>
            </a:r>
            <a:endParaRPr/>
          </a:p>
        </p:txBody>
      </p:sp>
      <p:sp>
        <p:nvSpPr>
          <p:cNvPr id="787" name="Google Shape;787;p31"/>
          <p:cNvSpPr txBox="1"/>
          <p:nvPr/>
        </p:nvSpPr>
        <p:spPr>
          <a:xfrm>
            <a:off x="4946752" y="1461634"/>
            <a:ext cx="3650105" cy="39347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666666"/>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77C6FC"/>
                </a:solidFill>
                <a:latin typeface="Comfortaa"/>
                <a:ea typeface="Comfortaa"/>
                <a:cs typeface="Comfortaa"/>
                <a:sym typeface="Comfortaa"/>
              </a:rPr>
              <a:t>Identificar </a:t>
            </a:r>
            <a:r>
              <a:rPr lang="es-CL" sz="1400" b="0" i="0" u="none" strike="noStrike" cap="none">
                <a:solidFill>
                  <a:srgbClr val="666666"/>
                </a:solidFill>
                <a:latin typeface="Comfortaa"/>
                <a:ea typeface="Comfortaa"/>
                <a:cs typeface="Comfortaa"/>
                <a:sym typeface="Comfortaa"/>
              </a:rPr>
              <a:t>los perfiles de los clientes de las 3 plataformas en términos de edad, género, ubicación y hábitos de consumo.</a:t>
            </a:r>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666666"/>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666666"/>
                </a:solidFill>
                <a:latin typeface="Comfortaa"/>
                <a:ea typeface="Comfortaa"/>
                <a:cs typeface="Comfortaa"/>
                <a:sym typeface="Comfortaa"/>
              </a:rPr>
              <a:t>Evaluar la relación con los clientes de las 3 plataformas en términos de satisfacción, lealtad y retención.</a:t>
            </a:r>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666666"/>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1" u="none" strike="noStrike" cap="none">
                <a:solidFill>
                  <a:srgbClr val="77C6FC"/>
                </a:solidFill>
                <a:latin typeface="Comfortaa"/>
                <a:ea typeface="Comfortaa"/>
                <a:cs typeface="Comfortaa"/>
                <a:sym typeface="Comfortaa"/>
              </a:rPr>
              <a:t>Empresas: Spotify, YouTube, Apple Music.</a:t>
            </a:r>
            <a:endParaRPr/>
          </a:p>
        </p:txBody>
      </p:sp>
      <p:cxnSp>
        <p:nvCxnSpPr>
          <p:cNvPr id="788" name="Google Shape;788;p31"/>
          <p:cNvCxnSpPr/>
          <p:nvPr/>
        </p:nvCxnSpPr>
        <p:spPr>
          <a:xfrm>
            <a:off x="4657344" y="1671610"/>
            <a:ext cx="0" cy="4265894"/>
          </a:xfrm>
          <a:prstGeom prst="straightConnector1">
            <a:avLst/>
          </a:prstGeom>
          <a:noFill/>
          <a:ln w="28575" cap="flat" cmpd="sng">
            <a:solidFill>
              <a:srgbClr val="77C6FC"/>
            </a:solidFill>
            <a:prstDash val="dash"/>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
          <p:cNvSpPr/>
          <p:nvPr/>
        </p:nvSpPr>
        <p:spPr>
          <a:xfrm>
            <a:off x="237900" y="393950"/>
            <a:ext cx="8668200" cy="55134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0"/>
              <a:buFont typeface="Arial"/>
              <a:buNone/>
            </a:pPr>
            <a:r>
              <a:rPr lang="es-CL" sz="10000" b="1" i="0" u="none" strike="noStrike" cap="none">
                <a:solidFill>
                  <a:schemeClr val="lt1"/>
                </a:solidFill>
                <a:latin typeface="Comfortaa"/>
                <a:ea typeface="Comfortaa"/>
                <a:cs typeface="Comfortaa"/>
                <a:sym typeface="Comfortaa"/>
              </a:rPr>
              <a:t>SEMANA 6</a:t>
            </a:r>
            <a:endParaRPr sz="10000" b="0" i="0" u="none" strike="noStrike" cap="none">
              <a:solidFill>
                <a:schemeClr val="lt1"/>
              </a:solidFill>
              <a:latin typeface="Comfortaa"/>
              <a:ea typeface="Comfortaa"/>
              <a:cs typeface="Comfortaa"/>
              <a:sym typeface="Comfortaa"/>
            </a:endParaRPr>
          </a:p>
        </p:txBody>
      </p:sp>
      <p:sp>
        <p:nvSpPr>
          <p:cNvPr id="183" name="Google Shape;183;p1"/>
          <p:cNvSpPr txBox="1"/>
          <p:nvPr/>
        </p:nvSpPr>
        <p:spPr>
          <a:xfrm>
            <a:off x="820350" y="4064625"/>
            <a:ext cx="75033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s-CL" sz="4500" b="0" i="0" u="none" strike="noStrike" cap="none">
                <a:solidFill>
                  <a:schemeClr val="lt1"/>
                </a:solidFill>
                <a:latin typeface="Comfortaa"/>
                <a:ea typeface="Comfortaa"/>
                <a:cs typeface="Comfortaa"/>
                <a:sym typeface="Comfortaa"/>
              </a:rPr>
              <a:t>Técnicas de ideación</a:t>
            </a:r>
            <a:endParaRPr sz="45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2"/>
          <p:cNvSpPr/>
          <p:nvPr/>
        </p:nvSpPr>
        <p:spPr>
          <a:xfrm>
            <a:off x="7451997" y="447310"/>
            <a:ext cx="1224300" cy="122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95" name="Google Shape;795;p32"/>
          <p:cNvSpPr txBox="1"/>
          <p:nvPr/>
        </p:nvSpPr>
        <p:spPr>
          <a:xfrm>
            <a:off x="294299" y="244132"/>
            <a:ext cx="8555400" cy="67707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CL" sz="3200" b="0" i="0" u="none" strike="noStrike" cap="none">
                <a:solidFill>
                  <a:schemeClr val="lt1"/>
                </a:solidFill>
                <a:highlight>
                  <a:srgbClr val="D17EFB"/>
                </a:highlight>
                <a:latin typeface="Comfortaa"/>
                <a:ea typeface="Comfortaa"/>
                <a:cs typeface="Comfortaa"/>
                <a:sym typeface="Comfortaa"/>
              </a:rPr>
              <a:t>EJEMPLO  </a:t>
            </a:r>
            <a:endParaRPr sz="3200" b="0" i="0" u="none" strike="noStrike" cap="none">
              <a:solidFill>
                <a:schemeClr val="lt1"/>
              </a:solidFill>
              <a:highlight>
                <a:srgbClr val="D17EFB"/>
              </a:highlight>
              <a:latin typeface="Comfortaa"/>
              <a:ea typeface="Comfortaa"/>
              <a:cs typeface="Comfortaa"/>
              <a:sym typeface="Comfortaa"/>
            </a:endParaRPr>
          </a:p>
        </p:txBody>
      </p:sp>
      <p:graphicFrame>
        <p:nvGraphicFramePr>
          <p:cNvPr id="796" name="Google Shape;796;p32"/>
          <p:cNvGraphicFramePr/>
          <p:nvPr/>
        </p:nvGraphicFramePr>
        <p:xfrm>
          <a:off x="207367" y="999500"/>
          <a:ext cx="8729275" cy="3661625"/>
        </p:xfrm>
        <a:graphic>
          <a:graphicData uri="http://schemas.openxmlformats.org/drawingml/2006/table">
            <a:tbl>
              <a:tblPr>
                <a:noFill/>
                <a:tableStyleId>{75B5D708-CCBC-41E2-83E2-D03E0715A9A8}</a:tableStyleId>
              </a:tblPr>
              <a:tblGrid>
                <a:gridCol w="1306650">
                  <a:extLst>
                    <a:ext uri="{9D8B030D-6E8A-4147-A177-3AD203B41FA5}">
                      <a16:colId xmlns:a16="http://schemas.microsoft.com/office/drawing/2014/main" val="20000"/>
                    </a:ext>
                  </a:extLst>
                </a:gridCol>
                <a:gridCol w="985125">
                  <a:extLst>
                    <a:ext uri="{9D8B030D-6E8A-4147-A177-3AD203B41FA5}">
                      <a16:colId xmlns:a16="http://schemas.microsoft.com/office/drawing/2014/main" val="20001"/>
                    </a:ext>
                  </a:extLst>
                </a:gridCol>
                <a:gridCol w="2072900">
                  <a:extLst>
                    <a:ext uri="{9D8B030D-6E8A-4147-A177-3AD203B41FA5}">
                      <a16:colId xmlns:a16="http://schemas.microsoft.com/office/drawing/2014/main" val="20002"/>
                    </a:ext>
                  </a:extLst>
                </a:gridCol>
                <a:gridCol w="2182300">
                  <a:extLst>
                    <a:ext uri="{9D8B030D-6E8A-4147-A177-3AD203B41FA5}">
                      <a16:colId xmlns:a16="http://schemas.microsoft.com/office/drawing/2014/main" val="20003"/>
                    </a:ext>
                  </a:extLst>
                </a:gridCol>
                <a:gridCol w="2182300">
                  <a:extLst>
                    <a:ext uri="{9D8B030D-6E8A-4147-A177-3AD203B41FA5}">
                      <a16:colId xmlns:a16="http://schemas.microsoft.com/office/drawing/2014/main" val="20004"/>
                    </a:ext>
                  </a:extLst>
                </a:gridCol>
              </a:tblGrid>
              <a:tr h="458500">
                <a:tc>
                  <a:txBody>
                    <a:bodyPr/>
                    <a:lstStyle/>
                    <a:p>
                      <a:pPr marL="0" marR="0" lvl="0" indent="0" algn="l" rtl="0">
                        <a:lnSpc>
                          <a:spcPct val="100000"/>
                        </a:lnSpc>
                        <a:spcBef>
                          <a:spcPts val="0"/>
                        </a:spcBef>
                        <a:spcAft>
                          <a:spcPts val="0"/>
                        </a:spcAft>
                        <a:buClr>
                          <a:srgbClr val="000000"/>
                        </a:buClr>
                        <a:buSzPts val="1200"/>
                        <a:buFont typeface="Arial"/>
                        <a:buNone/>
                      </a:pPr>
                      <a:r>
                        <a:rPr lang="es-CL" sz="1200" b="1" i="0" u="none" strike="noStrike" cap="none">
                          <a:solidFill>
                            <a:schemeClr val="lt1"/>
                          </a:solidFill>
                          <a:latin typeface="Arial"/>
                          <a:ea typeface="Arial"/>
                          <a:cs typeface="Arial"/>
                          <a:sym typeface="Arial"/>
                        </a:rPr>
                        <a:t>OBJETIVOS ESPECÍFICOS</a:t>
                      </a:r>
                      <a:endParaRPr sz="1200" b="1" u="none" strike="noStrike" cap="none">
                        <a:solidFill>
                          <a:schemeClr val="lt1"/>
                        </a:solidFill>
                        <a:latin typeface="Arial"/>
                        <a:ea typeface="Arial"/>
                        <a:cs typeface="Arial"/>
                        <a:sym typeface="Arial"/>
                      </a:endParaRPr>
                    </a:p>
                  </a:txBody>
                  <a:tcPr marL="91450" marR="91450" marT="45725" marB="45725" anchor="ctr">
                    <a:solidFill>
                      <a:srgbClr val="494949"/>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1" i="0" u="none" strike="noStrike" cap="none">
                          <a:solidFill>
                            <a:schemeClr val="lt1"/>
                          </a:solidFill>
                          <a:latin typeface="Arial"/>
                          <a:ea typeface="Arial"/>
                          <a:cs typeface="Arial"/>
                          <a:sym typeface="Arial"/>
                        </a:rPr>
                        <a:t>EMPRESA</a:t>
                      </a:r>
                      <a:endParaRPr sz="1200" b="1" u="none" strike="noStrike" cap="none">
                        <a:solidFill>
                          <a:schemeClr val="lt1"/>
                        </a:solidFill>
                        <a:latin typeface="Arial"/>
                        <a:ea typeface="Arial"/>
                        <a:cs typeface="Arial"/>
                        <a:sym typeface="Arial"/>
                      </a:endParaRPr>
                    </a:p>
                  </a:txBody>
                  <a:tcPr marL="91450" marR="91450" marT="45725" marB="45725" anchor="ctr">
                    <a:solidFill>
                      <a:srgbClr val="494949"/>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1" u="none" strike="noStrike" cap="none">
                          <a:solidFill>
                            <a:schemeClr val="lt1"/>
                          </a:solidFill>
                          <a:latin typeface="Arial"/>
                          <a:ea typeface="Arial"/>
                          <a:cs typeface="Arial"/>
                          <a:sym typeface="Arial"/>
                        </a:rPr>
                        <a:t>Spotify</a:t>
                      </a:r>
                      <a:endParaRPr sz="2000" u="none" strike="noStrike" cap="none">
                        <a:solidFill>
                          <a:schemeClr val="lt1"/>
                        </a:solidFill>
                      </a:endParaRPr>
                    </a:p>
                  </a:txBody>
                  <a:tcPr marL="91450" marR="91450" marT="45725" marB="45725" anchor="ctr">
                    <a:solidFill>
                      <a:srgbClr val="494949"/>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1" u="none" strike="noStrike" cap="none">
                          <a:solidFill>
                            <a:schemeClr val="lt1"/>
                          </a:solidFill>
                          <a:latin typeface="Arial"/>
                          <a:ea typeface="Arial"/>
                          <a:cs typeface="Arial"/>
                          <a:sym typeface="Arial"/>
                        </a:rPr>
                        <a:t>YouTube</a:t>
                      </a:r>
                      <a:endParaRPr sz="2000" u="none" strike="noStrike" cap="none">
                        <a:solidFill>
                          <a:schemeClr val="lt1"/>
                        </a:solidFill>
                      </a:endParaRPr>
                    </a:p>
                  </a:txBody>
                  <a:tcPr marL="91450" marR="91450" marT="45725" marB="45725" anchor="ctr">
                    <a:solidFill>
                      <a:srgbClr val="494949"/>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1" u="none" strike="noStrike" cap="none">
                          <a:solidFill>
                            <a:schemeClr val="lt1"/>
                          </a:solidFill>
                          <a:latin typeface="Arial"/>
                          <a:ea typeface="Arial"/>
                          <a:cs typeface="Arial"/>
                          <a:sym typeface="Arial"/>
                        </a:rPr>
                        <a:t>Apple Music</a:t>
                      </a:r>
                      <a:endParaRPr sz="2000" u="none" strike="noStrike" cap="none">
                        <a:solidFill>
                          <a:schemeClr val="lt1"/>
                        </a:solidFill>
                      </a:endParaRPr>
                    </a:p>
                  </a:txBody>
                  <a:tcPr marL="91450" marR="91450" marT="45725" marB="45725" anchor="ctr">
                    <a:solidFill>
                      <a:srgbClr val="494949"/>
                    </a:solidFill>
                  </a:tcPr>
                </a:tc>
                <a:extLst>
                  <a:ext uri="{0D108BD9-81ED-4DB2-BD59-A6C34878D82A}">
                    <a16:rowId xmlns:a16="http://schemas.microsoft.com/office/drawing/2014/main" val="10000"/>
                  </a:ext>
                </a:extLst>
              </a:tr>
              <a:tr h="753675">
                <a:tc gridSpan="2">
                  <a:txBody>
                    <a:bodyPr/>
                    <a:lstStyle/>
                    <a:p>
                      <a:pPr marL="0" marR="0" lvl="0" indent="0" algn="l" rtl="0">
                        <a:lnSpc>
                          <a:spcPct val="100000"/>
                        </a:lnSpc>
                        <a:spcBef>
                          <a:spcPts val="0"/>
                        </a:spcBef>
                        <a:spcAft>
                          <a:spcPts val="0"/>
                        </a:spcAft>
                        <a:buClr>
                          <a:srgbClr val="000000"/>
                        </a:buClr>
                        <a:buSzPts val="1200"/>
                        <a:buFont typeface="Arial"/>
                        <a:buNone/>
                      </a:pPr>
                      <a:r>
                        <a:rPr lang="es-CL" sz="1200" b="0" i="0" u="none" strike="noStrike" cap="none">
                          <a:solidFill>
                            <a:schemeClr val="lt1"/>
                          </a:solidFill>
                          <a:latin typeface="Arial"/>
                          <a:ea typeface="Arial"/>
                          <a:cs typeface="Arial"/>
                          <a:sym typeface="Arial"/>
                        </a:rPr>
                        <a:t>Comparar la oferta de productos </a:t>
                      </a:r>
                      <a:endParaRPr sz="1200" b="1" u="none" strike="noStrike" cap="none">
                        <a:solidFill>
                          <a:schemeClr val="lt1"/>
                        </a:solidFill>
                        <a:latin typeface="Arial"/>
                        <a:ea typeface="Arial"/>
                        <a:cs typeface="Arial"/>
                        <a:sym typeface="Arial"/>
                      </a:endParaRPr>
                    </a:p>
                  </a:txBody>
                  <a:tcPr marL="152400" marR="152400" marT="152400" marB="152400" anchor="ctr">
                    <a:solidFill>
                      <a:srgbClr val="D17EFB"/>
                    </a:solidFill>
                  </a:tcPr>
                </a:tc>
                <a:tc h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Streaming de música bajo demanda</a:t>
                      </a:r>
                      <a:endParaRPr sz="2000" u="none" strike="noStrike" cap="none"/>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Streaming de música y vídeos</a:t>
                      </a:r>
                      <a:endParaRPr sz="2000" u="none" strike="noStrike" cap="none"/>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Streaming de música bajo demanda</a:t>
                      </a:r>
                      <a:endParaRPr sz="2000" u="none" strike="noStrike" cap="none"/>
                    </a:p>
                  </a:txBody>
                  <a:tcPr marL="152400" marR="152400" marT="152400" marB="152400" anchor="ctr"/>
                </a:tc>
                <a:extLst>
                  <a:ext uri="{0D108BD9-81ED-4DB2-BD59-A6C34878D82A}">
                    <a16:rowId xmlns:a16="http://schemas.microsoft.com/office/drawing/2014/main" val="10001"/>
                  </a:ext>
                </a:extLst>
              </a:tr>
              <a:tr h="753675">
                <a:tc gridSpan="2">
                  <a:txBody>
                    <a:bodyPr/>
                    <a:lstStyle/>
                    <a:p>
                      <a:pPr marL="0" marR="0" lvl="0" indent="0" algn="l" rtl="0">
                        <a:lnSpc>
                          <a:spcPct val="100000"/>
                        </a:lnSpc>
                        <a:spcBef>
                          <a:spcPts val="0"/>
                        </a:spcBef>
                        <a:spcAft>
                          <a:spcPts val="0"/>
                        </a:spcAft>
                        <a:buClr>
                          <a:srgbClr val="000000"/>
                        </a:buClr>
                        <a:buSzPts val="1200"/>
                        <a:buFont typeface="Arial"/>
                        <a:buNone/>
                      </a:pPr>
                      <a:r>
                        <a:rPr lang="es-CL" sz="1200" b="0" i="0" u="none" strike="noStrike" cap="none">
                          <a:solidFill>
                            <a:schemeClr val="lt1"/>
                          </a:solidFill>
                          <a:latin typeface="Arial"/>
                          <a:ea typeface="Arial"/>
                          <a:cs typeface="Arial"/>
                          <a:sym typeface="Arial"/>
                        </a:rPr>
                        <a:t>Analizar los canales de distribución </a:t>
                      </a:r>
                      <a:endParaRPr sz="1200" b="1" u="none" strike="noStrike" cap="none">
                        <a:solidFill>
                          <a:schemeClr val="lt1"/>
                        </a:solidFill>
                        <a:latin typeface="Arial"/>
                        <a:ea typeface="Arial"/>
                        <a:cs typeface="Arial"/>
                        <a:sym typeface="Arial"/>
                      </a:endParaRPr>
                    </a:p>
                  </a:txBody>
                  <a:tcPr marL="152400" marR="152400" marT="152400" marB="152400" anchor="ctr">
                    <a:solidFill>
                      <a:srgbClr val="D17EFB"/>
                    </a:solidFill>
                  </a:tcPr>
                </a:tc>
                <a:tc h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Tienda online, app móvil y app de escritorio</a:t>
                      </a:r>
                      <a:endParaRPr sz="2000" u="none" strike="noStrike" cap="none"/>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Web, app móvil y app de escritorio</a:t>
                      </a:r>
                      <a:endParaRPr sz="2000" u="none" strike="noStrike" cap="none"/>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Tienda online, app móvil y app de escritorio</a:t>
                      </a:r>
                      <a:endParaRPr sz="2000" u="none" strike="noStrike" cap="none"/>
                    </a:p>
                  </a:txBody>
                  <a:tcPr marL="152400" marR="152400" marT="152400" marB="152400" anchor="ctr"/>
                </a:tc>
                <a:extLst>
                  <a:ext uri="{0D108BD9-81ED-4DB2-BD59-A6C34878D82A}">
                    <a16:rowId xmlns:a16="http://schemas.microsoft.com/office/drawing/2014/main" val="10002"/>
                  </a:ext>
                </a:extLst>
              </a:tr>
              <a:tr h="942100">
                <a:tc gridSpan="2">
                  <a:txBody>
                    <a:bodyPr/>
                    <a:lstStyle/>
                    <a:p>
                      <a:pPr marL="0" marR="0" lvl="0" indent="0" algn="l" rtl="0">
                        <a:lnSpc>
                          <a:spcPct val="100000"/>
                        </a:lnSpc>
                        <a:spcBef>
                          <a:spcPts val="0"/>
                        </a:spcBef>
                        <a:spcAft>
                          <a:spcPts val="0"/>
                        </a:spcAft>
                        <a:buClr>
                          <a:srgbClr val="000000"/>
                        </a:buClr>
                        <a:buSzPts val="1200"/>
                        <a:buFont typeface="Arial"/>
                        <a:buNone/>
                      </a:pPr>
                      <a:r>
                        <a:rPr lang="es-CL" sz="1200" b="0" i="0" u="none" strike="noStrike" cap="none">
                          <a:solidFill>
                            <a:schemeClr val="lt1"/>
                          </a:solidFill>
                          <a:latin typeface="Arial"/>
                          <a:ea typeface="Arial"/>
                          <a:cs typeface="Arial"/>
                          <a:sym typeface="Arial"/>
                        </a:rPr>
                        <a:t>Identificar los perfiles de los clientes </a:t>
                      </a:r>
                      <a:endParaRPr sz="1200" b="1" u="none" strike="noStrike" cap="none">
                        <a:solidFill>
                          <a:schemeClr val="lt1"/>
                        </a:solidFill>
                        <a:latin typeface="Arial"/>
                        <a:ea typeface="Arial"/>
                        <a:cs typeface="Arial"/>
                        <a:sym typeface="Arial"/>
                      </a:endParaRPr>
                    </a:p>
                  </a:txBody>
                  <a:tcPr marL="152400" marR="152400" marT="152400" marB="152400" anchor="ctr">
                    <a:solidFill>
                      <a:srgbClr val="D17EFB"/>
                    </a:solidFill>
                  </a:tcPr>
                </a:tc>
                <a:tc h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Público general, con un enfoque en los jóvenes</a:t>
                      </a:r>
                      <a:endParaRPr sz="2000" u="none" strike="noStrike" cap="none"/>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Público general, con un enfoque en los creadores de contenido</a:t>
                      </a:r>
                      <a:endParaRPr sz="2000" u="none" strike="noStrike" cap="none"/>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Público general, con un enfoque en los usuarios de productos Apple</a:t>
                      </a:r>
                      <a:endParaRPr sz="2000" u="none" strike="noStrike" cap="none"/>
                    </a:p>
                  </a:txBody>
                  <a:tcPr marL="152400" marR="152400" marT="152400" marB="152400" anchor="ctr"/>
                </a:tc>
                <a:extLst>
                  <a:ext uri="{0D108BD9-81ED-4DB2-BD59-A6C34878D82A}">
                    <a16:rowId xmlns:a16="http://schemas.microsoft.com/office/drawing/2014/main" val="10003"/>
                  </a:ext>
                </a:extLst>
              </a:tr>
              <a:tr h="753675">
                <a:tc gridSpan="2">
                  <a:txBody>
                    <a:bodyPr/>
                    <a:lstStyle/>
                    <a:p>
                      <a:pPr marL="0" marR="0" lvl="0" indent="0" algn="l" rtl="0">
                        <a:lnSpc>
                          <a:spcPct val="100000"/>
                        </a:lnSpc>
                        <a:spcBef>
                          <a:spcPts val="0"/>
                        </a:spcBef>
                        <a:spcAft>
                          <a:spcPts val="0"/>
                        </a:spcAft>
                        <a:buClr>
                          <a:srgbClr val="000000"/>
                        </a:buClr>
                        <a:buSzPts val="1200"/>
                        <a:buFont typeface="Arial"/>
                        <a:buNone/>
                      </a:pPr>
                      <a:r>
                        <a:rPr lang="es-CL" sz="1200" b="0" i="0" u="none" strike="noStrike" cap="none">
                          <a:solidFill>
                            <a:schemeClr val="lt1"/>
                          </a:solidFill>
                          <a:latin typeface="Arial"/>
                          <a:ea typeface="Arial"/>
                          <a:cs typeface="Arial"/>
                          <a:sym typeface="Arial"/>
                        </a:rPr>
                        <a:t>Evaluar la relación con los clientes </a:t>
                      </a:r>
                      <a:endParaRPr sz="1200" b="1" u="none" strike="noStrike" cap="none">
                        <a:solidFill>
                          <a:schemeClr val="lt1"/>
                        </a:solidFill>
                        <a:latin typeface="Arial"/>
                        <a:ea typeface="Arial"/>
                        <a:cs typeface="Arial"/>
                        <a:sym typeface="Arial"/>
                      </a:endParaRPr>
                    </a:p>
                  </a:txBody>
                  <a:tcPr marL="152400" marR="152400" marT="152400" marB="152400" anchor="ctr">
                    <a:solidFill>
                      <a:srgbClr val="D17EFB"/>
                    </a:solidFill>
                  </a:tcPr>
                </a:tc>
                <a:tc h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Servicio de atención al cliente personalizado</a:t>
                      </a:r>
                      <a:endParaRPr sz="2000" u="none" strike="noStrike" cap="none"/>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Servicio de atención al cliente omnicanal</a:t>
                      </a:r>
                      <a:endParaRPr sz="2000" u="none" strike="noStrike" cap="none"/>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1200"/>
                        <a:buFont typeface="Arial"/>
                        <a:buNone/>
                      </a:pPr>
                      <a:r>
                        <a:rPr lang="es-CL" sz="1200" b="0" u="none" strike="noStrike" cap="none">
                          <a:latin typeface="Arial"/>
                          <a:ea typeface="Arial"/>
                          <a:cs typeface="Arial"/>
                          <a:sym typeface="Arial"/>
                        </a:rPr>
                        <a:t>Servicio de atención al cliente personalizado</a:t>
                      </a:r>
                      <a:endParaRPr sz="2000" u="none" strike="noStrike" cap="none"/>
                    </a:p>
                  </a:txBody>
                  <a:tcPr marL="152400" marR="152400" marT="152400" marB="152400" anchor="ctr"/>
                </a:tc>
                <a:extLst>
                  <a:ext uri="{0D108BD9-81ED-4DB2-BD59-A6C34878D82A}">
                    <a16:rowId xmlns:a16="http://schemas.microsoft.com/office/drawing/2014/main" val="10004"/>
                  </a:ext>
                </a:extLst>
              </a:tr>
            </a:tbl>
          </a:graphicData>
        </a:graphic>
      </p:graphicFrame>
      <p:sp>
        <p:nvSpPr>
          <p:cNvPr id="797" name="Google Shape;797;p32"/>
          <p:cNvSpPr txBox="1"/>
          <p:nvPr/>
        </p:nvSpPr>
        <p:spPr>
          <a:xfrm>
            <a:off x="118675" y="4751065"/>
            <a:ext cx="8936630" cy="1477297"/>
          </a:xfrm>
          <a:prstGeom prst="rect">
            <a:avLst/>
          </a:prstGeom>
          <a:solidFill>
            <a:srgbClr val="D17EFB"/>
          </a:solid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chemeClr val="lt1"/>
                </a:solidFill>
                <a:latin typeface="Comfortaa"/>
                <a:ea typeface="Comfortaa"/>
                <a:cs typeface="Comfortaa"/>
                <a:sym typeface="Comfortaa"/>
              </a:rPr>
              <a:t>Mejores Prácticas. Conclusión: Las tres empresas analizadas ofrecen servicios de streaming musical similares, dirigidos a un público amplio. Sin embargo, existen algunas diferencias en cuanto al catálogo de contenido, la integración con otros productos y servicios, y el enfoque en la música.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3"/>
          <p:cNvSpPr/>
          <p:nvPr/>
        </p:nvSpPr>
        <p:spPr>
          <a:xfrm>
            <a:off x="285537" y="231304"/>
            <a:ext cx="8567100" cy="5760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t" anchorCtr="0">
            <a:noAutofit/>
          </a:bodyPr>
          <a:lstStyle/>
          <a:p>
            <a:pPr marL="0" marR="0" lvl="0" indent="0" algn="l" rtl="0">
              <a:lnSpc>
                <a:spcPct val="150000"/>
              </a:lnSpc>
              <a:spcBef>
                <a:spcPts val="0"/>
              </a:spcBef>
              <a:spcAft>
                <a:spcPts val="0"/>
              </a:spcAft>
              <a:buClr>
                <a:srgbClr val="000000"/>
              </a:buClr>
              <a:buSzPts val="4000"/>
              <a:buFont typeface="Arial"/>
              <a:buNone/>
            </a:pPr>
            <a:r>
              <a:rPr lang="es-CL" sz="4000" b="1" i="0" u="none" strike="noStrike" cap="none">
                <a:solidFill>
                  <a:schemeClr val="lt1"/>
                </a:solidFill>
                <a:highlight>
                  <a:srgbClr val="77C6FC"/>
                </a:highlight>
                <a:latin typeface="Comfortaa"/>
                <a:ea typeface="Comfortaa"/>
                <a:cs typeface="Comfortaa"/>
                <a:sym typeface="Comfortaa"/>
              </a:rPr>
              <a:t>TRABAJO EN CLASES /</a:t>
            </a:r>
            <a:endParaRPr sz="40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2000"/>
              <a:buFont typeface="Arial"/>
              <a:buNone/>
            </a:pPr>
            <a:r>
              <a:rPr lang="es-CL" sz="2000" b="1" i="0" u="none" strike="noStrike" cap="none">
                <a:solidFill>
                  <a:schemeClr val="lt1"/>
                </a:solidFill>
                <a:highlight>
                  <a:srgbClr val="77C6FC"/>
                </a:highlight>
                <a:latin typeface="Comfortaa"/>
                <a:ea typeface="Comfortaa"/>
                <a:cs typeface="Comfortaa"/>
                <a:sym typeface="Comfortaa"/>
              </a:rPr>
              <a:t>Bitácora de registro de actividades </a:t>
            </a:r>
            <a:endParaRPr sz="20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i="0" u="none" strike="noStrike" cap="none">
                <a:solidFill>
                  <a:schemeClr val="lt1"/>
                </a:solidFill>
                <a:latin typeface="Comfortaa"/>
                <a:ea typeface="Comfortaa"/>
                <a:cs typeface="Comfortaa"/>
                <a:sym typeface="Comfortaa"/>
              </a:rPr>
              <a:t>6 BENCHMARKING</a:t>
            </a:r>
            <a:endParaRPr sz="24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0" i="0" u="none" strike="noStrike" cap="none">
                <a:solidFill>
                  <a:schemeClr val="lt1"/>
                </a:solidFill>
                <a:latin typeface="Comfortaa"/>
                <a:ea typeface="Comfortaa"/>
                <a:cs typeface="Comfortaa"/>
                <a:sym typeface="Comfortaa"/>
              </a:rPr>
              <a:t> Trabajo en clases. Grupal. 40 minutos.</a:t>
            </a: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p:txBody>
      </p:sp>
      <p:sp>
        <p:nvSpPr>
          <p:cNvPr id="804" name="Google Shape;804;p33"/>
          <p:cNvSpPr/>
          <p:nvPr/>
        </p:nvSpPr>
        <p:spPr>
          <a:xfrm>
            <a:off x="7451997" y="447310"/>
            <a:ext cx="1224300" cy="122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5" name="Google Shape;805;p33"/>
          <p:cNvPicPr preferRelativeResize="0"/>
          <p:nvPr/>
        </p:nvPicPr>
        <p:blipFill rotWithShape="1">
          <a:blip r:embed="rId3">
            <a:alphaModFix/>
          </a:blip>
          <a:srcRect l="28406" t="43404" r="61753" b="23904"/>
          <a:stretch/>
        </p:blipFill>
        <p:spPr>
          <a:xfrm>
            <a:off x="7814162" y="592562"/>
            <a:ext cx="499826" cy="933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34"/>
          <p:cNvSpPr txBox="1"/>
          <p:nvPr/>
        </p:nvSpPr>
        <p:spPr>
          <a:xfrm>
            <a:off x="294300" y="244127"/>
            <a:ext cx="8555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L" sz="2400" b="0" i="0" u="none" strike="noStrike" cap="none">
                <a:solidFill>
                  <a:schemeClr val="lt1"/>
                </a:solidFill>
                <a:highlight>
                  <a:srgbClr val="D17EFB"/>
                </a:highlight>
                <a:latin typeface="Comfortaa"/>
                <a:ea typeface="Comfortaa"/>
                <a:cs typeface="Comfortaa"/>
                <a:sym typeface="Comfortaa"/>
              </a:rPr>
              <a:t>6 BENCHMARKING</a:t>
            </a:r>
            <a:endParaRPr sz="2400" b="0" i="0" u="none" strike="noStrike" cap="none">
              <a:solidFill>
                <a:schemeClr val="lt1"/>
              </a:solidFill>
              <a:highlight>
                <a:srgbClr val="D17EFB"/>
              </a:highlight>
              <a:latin typeface="Comfortaa"/>
              <a:ea typeface="Comfortaa"/>
              <a:cs typeface="Comfortaa"/>
              <a:sym typeface="Comfortaa"/>
            </a:endParaRPr>
          </a:p>
        </p:txBody>
      </p:sp>
      <p:graphicFrame>
        <p:nvGraphicFramePr>
          <p:cNvPr id="812" name="Google Shape;812;p34"/>
          <p:cNvGraphicFramePr/>
          <p:nvPr/>
        </p:nvGraphicFramePr>
        <p:xfrm>
          <a:off x="172117" y="972225"/>
          <a:ext cx="8749500" cy="3661625"/>
        </p:xfrm>
        <a:graphic>
          <a:graphicData uri="http://schemas.openxmlformats.org/drawingml/2006/table">
            <a:tbl>
              <a:tblPr>
                <a:noFill/>
                <a:tableStyleId>{75B5D708-CCBC-41E2-83E2-D03E0715A9A8}</a:tableStyleId>
              </a:tblPr>
              <a:tblGrid>
                <a:gridCol w="1309675">
                  <a:extLst>
                    <a:ext uri="{9D8B030D-6E8A-4147-A177-3AD203B41FA5}">
                      <a16:colId xmlns:a16="http://schemas.microsoft.com/office/drawing/2014/main" val="20000"/>
                    </a:ext>
                  </a:extLst>
                </a:gridCol>
                <a:gridCol w="987400">
                  <a:extLst>
                    <a:ext uri="{9D8B030D-6E8A-4147-A177-3AD203B41FA5}">
                      <a16:colId xmlns:a16="http://schemas.microsoft.com/office/drawing/2014/main" val="20001"/>
                    </a:ext>
                  </a:extLst>
                </a:gridCol>
                <a:gridCol w="2077725">
                  <a:extLst>
                    <a:ext uri="{9D8B030D-6E8A-4147-A177-3AD203B41FA5}">
                      <a16:colId xmlns:a16="http://schemas.microsoft.com/office/drawing/2014/main" val="20002"/>
                    </a:ext>
                  </a:extLst>
                </a:gridCol>
                <a:gridCol w="2187350">
                  <a:extLst>
                    <a:ext uri="{9D8B030D-6E8A-4147-A177-3AD203B41FA5}">
                      <a16:colId xmlns:a16="http://schemas.microsoft.com/office/drawing/2014/main" val="20003"/>
                    </a:ext>
                  </a:extLst>
                </a:gridCol>
                <a:gridCol w="2187350">
                  <a:extLst>
                    <a:ext uri="{9D8B030D-6E8A-4147-A177-3AD203B41FA5}">
                      <a16:colId xmlns:a16="http://schemas.microsoft.com/office/drawing/2014/main" val="20004"/>
                    </a:ext>
                  </a:extLst>
                </a:gridCol>
              </a:tblGrid>
              <a:tr h="458500">
                <a:tc>
                  <a:txBody>
                    <a:bodyPr/>
                    <a:lstStyle/>
                    <a:p>
                      <a:pPr marL="0" marR="0" lvl="0" indent="0" algn="l" rtl="0">
                        <a:lnSpc>
                          <a:spcPct val="100000"/>
                        </a:lnSpc>
                        <a:spcBef>
                          <a:spcPts val="0"/>
                        </a:spcBef>
                        <a:spcAft>
                          <a:spcPts val="0"/>
                        </a:spcAft>
                        <a:buClr>
                          <a:srgbClr val="FFFFFF"/>
                        </a:buClr>
                        <a:buSzPts val="1200"/>
                        <a:buFont typeface="Arial"/>
                        <a:buNone/>
                      </a:pPr>
                      <a:r>
                        <a:rPr lang="es-CL" sz="1200" b="1" i="0" u="none" strike="noStrike" cap="none">
                          <a:solidFill>
                            <a:srgbClr val="FFFFFF"/>
                          </a:solidFill>
                          <a:latin typeface="Comfortaa"/>
                          <a:ea typeface="Comfortaa"/>
                          <a:cs typeface="Comfortaa"/>
                          <a:sym typeface="Comfortaa"/>
                        </a:rPr>
                        <a:t>OBJETIVOS ESPECÍFICOS</a:t>
                      </a:r>
                      <a:endParaRPr sz="1200" b="1" u="none" strike="noStrike" cap="none">
                        <a:solidFill>
                          <a:srgbClr val="FFFFFF"/>
                        </a:solidFill>
                        <a:latin typeface="Comfortaa"/>
                        <a:ea typeface="Comfortaa"/>
                        <a:cs typeface="Comfortaa"/>
                        <a:sym typeface="Comfortaa"/>
                      </a:endParaRPr>
                    </a:p>
                  </a:txBody>
                  <a:tcPr marL="91450" marR="91450" marT="45725" marB="45725" anchor="ctr">
                    <a:solidFill>
                      <a:srgbClr val="494949"/>
                    </a:solidFill>
                  </a:tcPr>
                </a:tc>
                <a:tc>
                  <a:txBody>
                    <a:bodyPr/>
                    <a:lstStyle/>
                    <a:p>
                      <a:pPr marL="0" marR="0" lvl="0" indent="0" algn="l" rtl="0">
                        <a:lnSpc>
                          <a:spcPct val="100000"/>
                        </a:lnSpc>
                        <a:spcBef>
                          <a:spcPts val="0"/>
                        </a:spcBef>
                        <a:spcAft>
                          <a:spcPts val="0"/>
                        </a:spcAft>
                        <a:buClr>
                          <a:srgbClr val="FFFFFF"/>
                        </a:buClr>
                        <a:buSzPts val="1200"/>
                        <a:buFont typeface="Arial"/>
                        <a:buNone/>
                      </a:pPr>
                      <a:r>
                        <a:rPr lang="es-CL" sz="1200" b="1" i="0" u="none" strike="noStrike" cap="none">
                          <a:solidFill>
                            <a:srgbClr val="FFFFFF"/>
                          </a:solidFill>
                          <a:latin typeface="Comfortaa"/>
                          <a:ea typeface="Comfortaa"/>
                          <a:cs typeface="Comfortaa"/>
                          <a:sym typeface="Comfortaa"/>
                        </a:rPr>
                        <a:t>EMPRESA</a:t>
                      </a:r>
                      <a:endParaRPr sz="1200" b="1" u="none" strike="noStrike" cap="none">
                        <a:solidFill>
                          <a:srgbClr val="FFFFFF"/>
                        </a:solidFill>
                        <a:latin typeface="Comfortaa"/>
                        <a:ea typeface="Comfortaa"/>
                        <a:cs typeface="Comfortaa"/>
                        <a:sym typeface="Comfortaa"/>
                      </a:endParaRPr>
                    </a:p>
                  </a:txBody>
                  <a:tcPr marL="91450" marR="91450" marT="45725" marB="45725" anchor="ctr">
                    <a:solidFill>
                      <a:srgbClr val="494949"/>
                    </a:solidFill>
                  </a:tcPr>
                </a:tc>
                <a:tc>
                  <a:txBody>
                    <a:bodyPr/>
                    <a:lstStyle/>
                    <a:p>
                      <a:pPr marL="0" marR="0" lvl="0" indent="0" algn="l" rtl="0">
                        <a:lnSpc>
                          <a:spcPct val="100000"/>
                        </a:lnSpc>
                        <a:spcBef>
                          <a:spcPts val="0"/>
                        </a:spcBef>
                        <a:spcAft>
                          <a:spcPts val="0"/>
                        </a:spcAft>
                        <a:buClr>
                          <a:srgbClr val="FFFFFF"/>
                        </a:buClr>
                        <a:buSzPts val="1200"/>
                        <a:buFont typeface="Arial"/>
                        <a:buNone/>
                      </a:pPr>
                      <a:r>
                        <a:rPr lang="es-CL" sz="1200" b="1" u="none" strike="noStrike" cap="none">
                          <a:solidFill>
                            <a:srgbClr val="FFFFFF"/>
                          </a:solidFill>
                          <a:latin typeface="Comfortaa"/>
                          <a:ea typeface="Comfortaa"/>
                          <a:cs typeface="Comfortaa"/>
                          <a:sym typeface="Comfortaa"/>
                        </a:rPr>
                        <a:t>Empresa 1</a:t>
                      </a:r>
                      <a:endParaRPr sz="2000">
                        <a:solidFill>
                          <a:srgbClr val="FFFFFF"/>
                        </a:solidFill>
                        <a:latin typeface="Comfortaa"/>
                        <a:ea typeface="Comfortaa"/>
                        <a:cs typeface="Comfortaa"/>
                        <a:sym typeface="Comfortaa"/>
                      </a:endParaRPr>
                    </a:p>
                  </a:txBody>
                  <a:tcPr marL="91450" marR="91450" marT="45725" marB="45725" anchor="ctr">
                    <a:solidFill>
                      <a:srgbClr val="494949"/>
                    </a:solidFill>
                  </a:tcPr>
                </a:tc>
                <a:tc>
                  <a:txBody>
                    <a:bodyPr/>
                    <a:lstStyle/>
                    <a:p>
                      <a:pPr marL="0" marR="0" lvl="0" indent="0" algn="l" rtl="0">
                        <a:lnSpc>
                          <a:spcPct val="100000"/>
                        </a:lnSpc>
                        <a:spcBef>
                          <a:spcPts val="0"/>
                        </a:spcBef>
                        <a:spcAft>
                          <a:spcPts val="0"/>
                        </a:spcAft>
                        <a:buClr>
                          <a:srgbClr val="FFFFFF"/>
                        </a:buClr>
                        <a:buSzPts val="1200"/>
                        <a:buFont typeface="Calibri"/>
                        <a:buNone/>
                      </a:pPr>
                      <a:r>
                        <a:rPr lang="es-CL" sz="1200" b="1" u="none" strike="noStrike" cap="none">
                          <a:solidFill>
                            <a:srgbClr val="FFFFFF"/>
                          </a:solidFill>
                          <a:latin typeface="Comfortaa"/>
                          <a:ea typeface="Comfortaa"/>
                          <a:cs typeface="Comfortaa"/>
                          <a:sym typeface="Comfortaa"/>
                        </a:rPr>
                        <a:t>Empresa 2</a:t>
                      </a:r>
                      <a:endParaRPr sz="2000">
                        <a:solidFill>
                          <a:srgbClr val="FFFFFF"/>
                        </a:solidFill>
                        <a:latin typeface="Comfortaa"/>
                        <a:ea typeface="Comfortaa"/>
                        <a:cs typeface="Comfortaa"/>
                        <a:sym typeface="Comfortaa"/>
                      </a:endParaRPr>
                    </a:p>
                  </a:txBody>
                  <a:tcPr marL="91450" marR="91450" marT="45725" marB="45725" anchor="ctr">
                    <a:solidFill>
                      <a:srgbClr val="494949"/>
                    </a:solidFill>
                  </a:tcPr>
                </a:tc>
                <a:tc>
                  <a:txBody>
                    <a:bodyPr/>
                    <a:lstStyle/>
                    <a:p>
                      <a:pPr marL="0" marR="0" lvl="0" indent="0" algn="l" rtl="0">
                        <a:lnSpc>
                          <a:spcPct val="100000"/>
                        </a:lnSpc>
                        <a:spcBef>
                          <a:spcPts val="0"/>
                        </a:spcBef>
                        <a:spcAft>
                          <a:spcPts val="0"/>
                        </a:spcAft>
                        <a:buClr>
                          <a:srgbClr val="FFFFFF"/>
                        </a:buClr>
                        <a:buSzPts val="1200"/>
                        <a:buFont typeface="Calibri"/>
                        <a:buNone/>
                      </a:pPr>
                      <a:r>
                        <a:rPr lang="es-CL" sz="1200" b="1" u="none" strike="noStrike" cap="none">
                          <a:solidFill>
                            <a:srgbClr val="FFFFFF"/>
                          </a:solidFill>
                          <a:latin typeface="Comfortaa"/>
                          <a:ea typeface="Comfortaa"/>
                          <a:cs typeface="Comfortaa"/>
                          <a:sym typeface="Comfortaa"/>
                        </a:rPr>
                        <a:t>Empresa 3</a:t>
                      </a:r>
                      <a:endParaRPr sz="2000">
                        <a:solidFill>
                          <a:srgbClr val="FFFFFF"/>
                        </a:solidFill>
                        <a:latin typeface="Comfortaa"/>
                        <a:ea typeface="Comfortaa"/>
                        <a:cs typeface="Comfortaa"/>
                        <a:sym typeface="Comfortaa"/>
                      </a:endParaRPr>
                    </a:p>
                  </a:txBody>
                  <a:tcPr marL="91450" marR="91450" marT="45725" marB="45725" anchor="ctr">
                    <a:solidFill>
                      <a:srgbClr val="494949"/>
                    </a:solidFill>
                  </a:tcPr>
                </a:tc>
                <a:extLst>
                  <a:ext uri="{0D108BD9-81ED-4DB2-BD59-A6C34878D82A}">
                    <a16:rowId xmlns:a16="http://schemas.microsoft.com/office/drawing/2014/main" val="10000"/>
                  </a:ext>
                </a:extLst>
              </a:tr>
              <a:tr h="753675">
                <a:tc gridSpan="2">
                  <a:txBody>
                    <a:bodyPr/>
                    <a:lstStyle/>
                    <a:p>
                      <a:pPr marL="0" marR="0" lvl="0" indent="0" algn="l" rtl="0">
                        <a:lnSpc>
                          <a:spcPct val="100000"/>
                        </a:lnSpc>
                        <a:spcBef>
                          <a:spcPts val="0"/>
                        </a:spcBef>
                        <a:spcAft>
                          <a:spcPts val="0"/>
                        </a:spcAft>
                        <a:buClr>
                          <a:srgbClr val="FFFFFF"/>
                        </a:buClr>
                        <a:buSzPts val="1200"/>
                        <a:buFont typeface="Arial"/>
                        <a:buNone/>
                      </a:pPr>
                      <a:r>
                        <a:rPr lang="es-CL" sz="1200" i="0" u="none" strike="noStrike" cap="none">
                          <a:solidFill>
                            <a:srgbClr val="666666"/>
                          </a:solidFill>
                          <a:latin typeface="Comfortaa"/>
                          <a:ea typeface="Comfortaa"/>
                          <a:cs typeface="Comfortaa"/>
                          <a:sym typeface="Comfortaa"/>
                        </a:rPr>
                        <a:t>Objetivo específico 1</a:t>
                      </a:r>
                      <a:endParaRPr sz="1200" b="1" u="none" strike="noStrike" cap="none">
                        <a:solidFill>
                          <a:srgbClr val="666666"/>
                        </a:solidFill>
                        <a:latin typeface="Comfortaa"/>
                        <a:ea typeface="Comfortaa"/>
                        <a:cs typeface="Comfortaa"/>
                        <a:sym typeface="Comfortaa"/>
                      </a:endParaRPr>
                    </a:p>
                  </a:txBody>
                  <a:tcPr marL="152400" marR="152400" marT="152400" marB="152400" anchor="ctr">
                    <a:solidFill>
                      <a:srgbClr val="FFFFFF"/>
                    </a:solidFill>
                  </a:tcPr>
                </a:tc>
                <a:tc h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extLst>
                  <a:ext uri="{0D108BD9-81ED-4DB2-BD59-A6C34878D82A}">
                    <a16:rowId xmlns:a16="http://schemas.microsoft.com/office/drawing/2014/main" val="10001"/>
                  </a:ext>
                </a:extLst>
              </a:tr>
              <a:tr h="753675">
                <a:tc gridSpan="2">
                  <a:txBody>
                    <a:bodyPr/>
                    <a:lstStyle/>
                    <a:p>
                      <a:pPr marL="0" marR="0" lvl="0" indent="0" algn="l" rtl="0">
                        <a:lnSpc>
                          <a:spcPct val="100000"/>
                        </a:lnSpc>
                        <a:spcBef>
                          <a:spcPts val="0"/>
                        </a:spcBef>
                        <a:spcAft>
                          <a:spcPts val="0"/>
                        </a:spcAft>
                        <a:buClr>
                          <a:srgbClr val="FFFFFF"/>
                        </a:buClr>
                        <a:buSzPts val="1200"/>
                        <a:buFont typeface="Calibri"/>
                        <a:buNone/>
                      </a:pPr>
                      <a:r>
                        <a:rPr lang="es-CL" sz="1200" i="0" u="none" strike="noStrike" cap="none">
                          <a:solidFill>
                            <a:srgbClr val="666666"/>
                          </a:solidFill>
                          <a:latin typeface="Comfortaa"/>
                          <a:ea typeface="Comfortaa"/>
                          <a:cs typeface="Comfortaa"/>
                          <a:sym typeface="Comfortaa"/>
                        </a:rPr>
                        <a:t>Objetivo específico 2</a:t>
                      </a:r>
                      <a:endParaRPr sz="1200" b="1" u="none" strike="noStrike" cap="none">
                        <a:solidFill>
                          <a:srgbClr val="666666"/>
                        </a:solidFill>
                        <a:latin typeface="Comfortaa"/>
                        <a:ea typeface="Comfortaa"/>
                        <a:cs typeface="Comfortaa"/>
                        <a:sym typeface="Comfortaa"/>
                      </a:endParaRPr>
                    </a:p>
                  </a:txBody>
                  <a:tcPr marL="152400" marR="152400" marT="152400" marB="152400" anchor="ctr">
                    <a:solidFill>
                      <a:srgbClr val="FFFFFF"/>
                    </a:solidFill>
                  </a:tcPr>
                </a:tc>
                <a:tc h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extLst>
                  <a:ext uri="{0D108BD9-81ED-4DB2-BD59-A6C34878D82A}">
                    <a16:rowId xmlns:a16="http://schemas.microsoft.com/office/drawing/2014/main" val="10002"/>
                  </a:ext>
                </a:extLst>
              </a:tr>
              <a:tr h="942100">
                <a:tc gridSpan="2">
                  <a:txBody>
                    <a:bodyPr/>
                    <a:lstStyle/>
                    <a:p>
                      <a:pPr marL="0" marR="0" lvl="0" indent="0" algn="l" rtl="0">
                        <a:lnSpc>
                          <a:spcPct val="100000"/>
                        </a:lnSpc>
                        <a:spcBef>
                          <a:spcPts val="0"/>
                        </a:spcBef>
                        <a:spcAft>
                          <a:spcPts val="0"/>
                        </a:spcAft>
                        <a:buClr>
                          <a:srgbClr val="FFFFFF"/>
                        </a:buClr>
                        <a:buSzPts val="1200"/>
                        <a:buFont typeface="Calibri"/>
                        <a:buNone/>
                      </a:pPr>
                      <a:r>
                        <a:rPr lang="es-CL" sz="1200" i="0" u="none" strike="noStrike" cap="none">
                          <a:solidFill>
                            <a:srgbClr val="666666"/>
                          </a:solidFill>
                          <a:latin typeface="Comfortaa"/>
                          <a:ea typeface="Comfortaa"/>
                          <a:cs typeface="Comfortaa"/>
                          <a:sym typeface="Comfortaa"/>
                        </a:rPr>
                        <a:t>Objetivo específico 3</a:t>
                      </a:r>
                      <a:endParaRPr sz="1200" b="1" u="none" strike="noStrike" cap="none">
                        <a:solidFill>
                          <a:srgbClr val="666666"/>
                        </a:solidFill>
                        <a:latin typeface="Comfortaa"/>
                        <a:ea typeface="Comfortaa"/>
                        <a:cs typeface="Comfortaa"/>
                        <a:sym typeface="Comfortaa"/>
                      </a:endParaRPr>
                    </a:p>
                  </a:txBody>
                  <a:tcPr marL="152400" marR="152400" marT="152400" marB="152400" anchor="ctr">
                    <a:solidFill>
                      <a:srgbClr val="FFFFFF"/>
                    </a:solidFill>
                  </a:tcPr>
                </a:tc>
                <a:tc h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extLst>
                  <a:ext uri="{0D108BD9-81ED-4DB2-BD59-A6C34878D82A}">
                    <a16:rowId xmlns:a16="http://schemas.microsoft.com/office/drawing/2014/main" val="10003"/>
                  </a:ext>
                </a:extLst>
              </a:tr>
              <a:tr h="753675">
                <a:tc gridSpan="2">
                  <a:txBody>
                    <a:bodyPr/>
                    <a:lstStyle/>
                    <a:p>
                      <a:pPr marL="0" marR="0" lvl="0" indent="0" algn="l" rtl="0">
                        <a:lnSpc>
                          <a:spcPct val="100000"/>
                        </a:lnSpc>
                        <a:spcBef>
                          <a:spcPts val="0"/>
                        </a:spcBef>
                        <a:spcAft>
                          <a:spcPts val="0"/>
                        </a:spcAft>
                        <a:buClr>
                          <a:srgbClr val="FFFFFF"/>
                        </a:buClr>
                        <a:buSzPts val="1200"/>
                        <a:buFont typeface="Calibri"/>
                        <a:buNone/>
                      </a:pPr>
                      <a:r>
                        <a:rPr lang="es-CL" sz="1200" i="0" u="none" strike="noStrike" cap="none">
                          <a:solidFill>
                            <a:srgbClr val="666666"/>
                          </a:solidFill>
                          <a:latin typeface="Comfortaa"/>
                          <a:ea typeface="Comfortaa"/>
                          <a:cs typeface="Comfortaa"/>
                          <a:sym typeface="Comfortaa"/>
                        </a:rPr>
                        <a:t>Objetivo específico 4</a:t>
                      </a:r>
                      <a:endParaRPr sz="1200" b="1" u="none" strike="noStrike" cap="none">
                        <a:solidFill>
                          <a:srgbClr val="666666"/>
                        </a:solidFill>
                        <a:latin typeface="Comfortaa"/>
                        <a:ea typeface="Comfortaa"/>
                        <a:cs typeface="Comfortaa"/>
                        <a:sym typeface="Comfortaa"/>
                      </a:endParaRPr>
                    </a:p>
                  </a:txBody>
                  <a:tcPr marL="152400" marR="152400" marT="152400" marB="152400" anchor="ctr">
                    <a:solidFill>
                      <a:srgbClr val="FFFFFF"/>
                    </a:solidFill>
                  </a:tcPr>
                </a:tc>
                <a:tc h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tc>
                  <a:txBody>
                    <a:bodyPr/>
                    <a:lstStyle/>
                    <a:p>
                      <a:pPr marL="0" marR="0" lvl="0" indent="0" algn="l" rtl="0">
                        <a:lnSpc>
                          <a:spcPct val="100000"/>
                        </a:lnSpc>
                        <a:spcBef>
                          <a:spcPts val="0"/>
                        </a:spcBef>
                        <a:spcAft>
                          <a:spcPts val="0"/>
                        </a:spcAft>
                        <a:buClr>
                          <a:srgbClr val="000000"/>
                        </a:buClr>
                        <a:buSzPts val="2000"/>
                        <a:buFont typeface="Calibri"/>
                        <a:buNone/>
                      </a:pPr>
                      <a:endParaRPr sz="2000">
                        <a:latin typeface="Comfortaa"/>
                        <a:ea typeface="Comfortaa"/>
                        <a:cs typeface="Comfortaa"/>
                        <a:sym typeface="Comfortaa"/>
                      </a:endParaRPr>
                    </a:p>
                  </a:txBody>
                  <a:tcPr marL="152400" marR="152400" marT="152400" marB="152400" anchor="ctr"/>
                </a:tc>
                <a:extLst>
                  <a:ext uri="{0D108BD9-81ED-4DB2-BD59-A6C34878D82A}">
                    <a16:rowId xmlns:a16="http://schemas.microsoft.com/office/drawing/2014/main" val="10004"/>
                  </a:ext>
                </a:extLst>
              </a:tr>
            </a:tbl>
          </a:graphicData>
        </a:graphic>
      </p:graphicFrame>
      <p:sp>
        <p:nvSpPr>
          <p:cNvPr id="813" name="Google Shape;813;p34"/>
          <p:cNvSpPr txBox="1"/>
          <p:nvPr/>
        </p:nvSpPr>
        <p:spPr>
          <a:xfrm>
            <a:off x="172050" y="4723800"/>
            <a:ext cx="8749500" cy="1600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FFFFFF"/>
              </a:buClr>
              <a:buSzPts val="1800"/>
              <a:buFont typeface="Comfortaa Medium"/>
              <a:buNone/>
            </a:pPr>
            <a:r>
              <a:rPr lang="es-CL" sz="1600" b="1">
                <a:solidFill>
                  <a:srgbClr val="666666"/>
                </a:solidFill>
                <a:latin typeface="Comfortaa"/>
                <a:ea typeface="Comfortaa"/>
                <a:cs typeface="Comfortaa"/>
                <a:sym typeface="Comfortaa"/>
              </a:rPr>
              <a:t>Mejores Prácticas. Conclusión:</a:t>
            </a:r>
            <a:endParaRPr sz="1200" b="1">
              <a:solidFill>
                <a:srgbClr val="666666"/>
              </a:solidFill>
            </a:endParaRPr>
          </a:p>
          <a:p>
            <a:pPr marL="0" marR="0" lvl="0" indent="0" algn="l" rtl="0">
              <a:lnSpc>
                <a:spcPct val="150000"/>
              </a:lnSpc>
              <a:spcBef>
                <a:spcPts val="0"/>
              </a:spcBef>
              <a:spcAft>
                <a:spcPts val="0"/>
              </a:spcAft>
              <a:buClr>
                <a:srgbClr val="000000"/>
              </a:buClr>
              <a:buSzPts val="1800"/>
              <a:buFont typeface="Calibri"/>
              <a:buNone/>
            </a:pPr>
            <a:endParaRPr sz="1800">
              <a:solidFill>
                <a:srgbClr val="666666"/>
              </a:solidFill>
              <a:latin typeface="Comfortaa Medium"/>
              <a:ea typeface="Comfortaa Medium"/>
              <a:cs typeface="Comfortaa Medium"/>
              <a:sym typeface="Comfortaa Medium"/>
            </a:endParaRPr>
          </a:p>
          <a:p>
            <a:pPr marL="0" marR="0" lvl="0" indent="0" algn="l" rtl="0">
              <a:lnSpc>
                <a:spcPct val="150000"/>
              </a:lnSpc>
              <a:spcBef>
                <a:spcPts val="0"/>
              </a:spcBef>
              <a:spcAft>
                <a:spcPts val="0"/>
              </a:spcAft>
              <a:buClr>
                <a:srgbClr val="000000"/>
              </a:buClr>
              <a:buSzPts val="1800"/>
              <a:buFont typeface="Calibri"/>
              <a:buNone/>
            </a:pPr>
            <a:endParaRPr sz="1800">
              <a:solidFill>
                <a:srgbClr val="666666"/>
              </a:solidFill>
              <a:latin typeface="Comfortaa Medium"/>
              <a:ea typeface="Comfortaa Medium"/>
              <a:cs typeface="Comfortaa Medium"/>
              <a:sym typeface="Comfortaa Medium"/>
            </a:endParaRPr>
          </a:p>
          <a:p>
            <a:pPr marL="0" marR="0" lvl="0" indent="0" algn="l" rtl="0">
              <a:lnSpc>
                <a:spcPct val="150000"/>
              </a:lnSpc>
              <a:spcBef>
                <a:spcPts val="0"/>
              </a:spcBef>
              <a:spcAft>
                <a:spcPts val="0"/>
              </a:spcAft>
              <a:buClr>
                <a:srgbClr val="FFFFFF"/>
              </a:buClr>
              <a:buSzPts val="1800"/>
              <a:buFont typeface="Comfortaa Medium"/>
              <a:buNone/>
            </a:pPr>
            <a:endParaRPr>
              <a:solidFill>
                <a:srgbClr val="666666"/>
              </a:solidFill>
            </a:endParaRPr>
          </a:p>
        </p:txBody>
      </p:sp>
      <p:sp>
        <p:nvSpPr>
          <p:cNvPr id="814" name="Google Shape;814;p34"/>
          <p:cNvSpPr/>
          <p:nvPr/>
        </p:nvSpPr>
        <p:spPr>
          <a:xfrm>
            <a:off x="197250" y="994375"/>
            <a:ext cx="8749500" cy="51435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i="1">
              <a:solidFill>
                <a:srgbClr val="666666"/>
              </a:solidFill>
              <a:latin typeface="Comfortaa SemiBold"/>
              <a:ea typeface="Comfortaa SemiBold"/>
              <a:cs typeface="Comfortaa SemiBold"/>
              <a:sym typeface="Comfortaa SemiBold"/>
            </a:endParaRPr>
          </a:p>
          <a:p>
            <a:pPr marL="0" lvl="0" indent="0" algn="l" rtl="0">
              <a:spcBef>
                <a:spcPts val="0"/>
              </a:spcBef>
              <a:spcAft>
                <a:spcPts val="0"/>
              </a:spcAft>
              <a:buNone/>
            </a:pPr>
            <a:endParaRPr i="1">
              <a:solidFill>
                <a:srgbClr val="666666"/>
              </a:solidFill>
              <a:latin typeface="Comfortaa SemiBold"/>
              <a:ea typeface="Comfortaa SemiBold"/>
              <a:cs typeface="Comfortaa SemiBold"/>
              <a:sym typeface="Comfortaa SemiBold"/>
            </a:endParaRPr>
          </a:p>
        </p:txBody>
      </p:sp>
      <p:cxnSp>
        <p:nvCxnSpPr>
          <p:cNvPr id="815" name="Google Shape;815;p34"/>
          <p:cNvCxnSpPr/>
          <p:nvPr/>
        </p:nvCxnSpPr>
        <p:spPr>
          <a:xfrm>
            <a:off x="219800" y="4654050"/>
            <a:ext cx="8748300" cy="0"/>
          </a:xfrm>
          <a:prstGeom prst="straightConnector1">
            <a:avLst/>
          </a:prstGeom>
          <a:noFill/>
          <a:ln w="9525" cap="flat" cmpd="sng">
            <a:solidFill>
              <a:srgbClr val="666666"/>
            </a:solidFill>
            <a:prstDash val="solid"/>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2a9f74e2c68_0_864"/>
          <p:cNvSpPr txBox="1"/>
          <p:nvPr/>
        </p:nvSpPr>
        <p:spPr>
          <a:xfrm>
            <a:off x="348000" y="302316"/>
            <a:ext cx="8448000" cy="327779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800"/>
              <a:buFont typeface="Arial"/>
              <a:buNone/>
            </a:pPr>
            <a:r>
              <a:rPr lang="es-CL" sz="2800" b="0" i="0" u="none" strike="noStrike" cap="none">
                <a:solidFill>
                  <a:schemeClr val="lt1"/>
                </a:solidFill>
                <a:highlight>
                  <a:srgbClr val="77C6FC"/>
                </a:highlight>
                <a:latin typeface="Comfortaa"/>
                <a:ea typeface="Comfortaa"/>
                <a:cs typeface="Comfortaa"/>
                <a:sym typeface="Comfortaa"/>
              </a:rPr>
              <a:t>PRODUCTO MÍNIMO VIABLE PMV</a:t>
            </a:r>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1800"/>
              <a:buFont typeface="Arial"/>
              <a:buNone/>
            </a:pPr>
            <a:r>
              <a:rPr lang="es-CL" sz="1800" b="0" i="0" u="none" strike="noStrike" cap="none">
                <a:solidFill>
                  <a:srgbClr val="666666"/>
                </a:solidFill>
                <a:highlight>
                  <a:srgbClr val="FFFFFF"/>
                </a:highlight>
                <a:latin typeface="Comfortaa"/>
                <a:ea typeface="Comfortaa"/>
                <a:cs typeface="Comfortaa"/>
                <a:sym typeface="Comfortaa"/>
              </a:rPr>
              <a:t>El benchmarking es una herramienta valiosa para identificar las mejores prácticas del sector. Sin embargo, el benchmarking por sí solo no es suficiente para garantizar el éxito de un negocio. Es necesario desarrollar un PMV para validar la idea de negocio y comprobar su viabilidad.</a:t>
            </a:r>
            <a:endParaRPr/>
          </a:p>
        </p:txBody>
      </p:sp>
      <p:pic>
        <p:nvPicPr>
          <p:cNvPr id="822" name="Google Shape;822;g2a9f74e2c68_0_864"/>
          <p:cNvPicPr preferRelativeResize="0"/>
          <p:nvPr/>
        </p:nvPicPr>
        <p:blipFill rotWithShape="1">
          <a:blip r:embed="rId3">
            <a:alphaModFix/>
          </a:blip>
          <a:srcRect t="42059" b="9236"/>
          <a:stretch/>
        </p:blipFill>
        <p:spPr>
          <a:xfrm>
            <a:off x="0" y="3888889"/>
            <a:ext cx="9144000" cy="296911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5"/>
          <p:cNvSpPr txBox="1"/>
          <p:nvPr/>
        </p:nvSpPr>
        <p:spPr>
          <a:xfrm>
            <a:off x="348000" y="946893"/>
            <a:ext cx="8448000" cy="3693288"/>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800"/>
              <a:buFont typeface="Arial"/>
              <a:buNone/>
            </a:pPr>
            <a:r>
              <a:rPr lang="es-CL" sz="2800" b="0" i="0" u="none" strike="noStrike" cap="none">
                <a:solidFill>
                  <a:schemeClr val="lt1"/>
                </a:solidFill>
                <a:highlight>
                  <a:srgbClr val="77C6FC"/>
                </a:highlight>
                <a:latin typeface="Comfortaa"/>
                <a:ea typeface="Comfortaa"/>
                <a:cs typeface="Comfortaa"/>
                <a:sym typeface="Comfortaa"/>
              </a:rPr>
              <a:t>PRODUCTO MÍNIMO VIABLE PMV</a:t>
            </a:r>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1800"/>
              <a:buFont typeface="Arial"/>
              <a:buNone/>
            </a:pPr>
            <a:r>
              <a:rPr lang="es-CL" sz="1800" b="0" i="0" u="none" strike="noStrike" cap="none">
                <a:solidFill>
                  <a:srgbClr val="666666"/>
                </a:solidFill>
                <a:highlight>
                  <a:srgbClr val="FFFFFF"/>
                </a:highlight>
                <a:latin typeface="Comfortaa"/>
                <a:ea typeface="Comfortaa"/>
                <a:cs typeface="Comfortaa"/>
                <a:sym typeface="Comfortaa"/>
              </a:rPr>
              <a:t>Un producto mínimo viable (MVP) es una versión mínima de un producto que permite a los equipos de </a:t>
            </a:r>
            <a:r>
              <a:rPr lang="es-CL" sz="1800" b="0" i="0" u="none" strike="noStrike" cap="none">
                <a:solidFill>
                  <a:schemeClr val="lt1"/>
                </a:solidFill>
                <a:highlight>
                  <a:srgbClr val="D17EFB"/>
                </a:highlight>
                <a:latin typeface="Comfortaa"/>
                <a:ea typeface="Comfortaa"/>
                <a:cs typeface="Comfortaa"/>
                <a:sym typeface="Comfortaa"/>
              </a:rPr>
              <a:t>desarrollo validar sus hipótesis sobre un producto o servicio</a:t>
            </a:r>
            <a:r>
              <a:rPr lang="es-CL" sz="1800" b="0" i="0" u="none" strike="noStrike" cap="none">
                <a:solidFill>
                  <a:srgbClr val="666666"/>
                </a:solidFill>
                <a:highlight>
                  <a:srgbClr val="FFFFFF"/>
                </a:highlight>
                <a:latin typeface="Comfortaa"/>
                <a:ea typeface="Comfortaa"/>
                <a:cs typeface="Comfortaa"/>
                <a:sym typeface="Comfortaa"/>
              </a:rPr>
              <a:t>. El PMV debe ser lo suficientemente simple y barato de crear como para que se pueda lanzar rápidamente y obtener feedback de los clientes. Tiene atributos y funcionalidades.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36"/>
          <p:cNvSpPr txBox="1"/>
          <p:nvPr/>
        </p:nvSpPr>
        <p:spPr>
          <a:xfrm>
            <a:off x="311425" y="520525"/>
            <a:ext cx="4363200" cy="60645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400"/>
              <a:buFont typeface="Arial"/>
              <a:buNone/>
            </a:pPr>
            <a:r>
              <a:rPr lang="es-CL" sz="2000" b="0" i="0" u="none" strike="noStrike" cap="none">
                <a:solidFill>
                  <a:schemeClr val="lt1"/>
                </a:solidFill>
                <a:highlight>
                  <a:srgbClr val="77C6FC"/>
                </a:highlight>
                <a:latin typeface="Comfortaa"/>
                <a:ea typeface="Comfortaa"/>
                <a:cs typeface="Comfortaa"/>
                <a:sym typeface="Comfortaa"/>
              </a:rPr>
              <a:t>PRODUCTO MÍNIMO VIABLE</a:t>
            </a:r>
            <a:r>
              <a:rPr lang="es-CL" sz="2400" b="0" i="0" u="none" strike="noStrike" cap="none">
                <a:solidFill>
                  <a:schemeClr val="lt1"/>
                </a:solidFill>
                <a:highlight>
                  <a:srgbClr val="77C6FC"/>
                </a:highlight>
                <a:latin typeface="Comfortaa"/>
                <a:ea typeface="Comfortaa"/>
                <a:cs typeface="Comfortaa"/>
                <a:sym typeface="Comfortaa"/>
              </a:rPr>
              <a:t> PMV</a:t>
            </a:r>
            <a:endParaRPr/>
          </a:p>
          <a:p>
            <a:pPr marL="0" marR="0" lvl="0" indent="0" algn="l" rtl="0">
              <a:lnSpc>
                <a:spcPct val="150000"/>
              </a:lnSpc>
              <a:spcBef>
                <a:spcPts val="0"/>
              </a:spcBef>
              <a:spcAft>
                <a:spcPts val="0"/>
              </a:spcAft>
              <a:buClr>
                <a:srgbClr val="000000"/>
              </a:buClr>
              <a:buSzPts val="1400"/>
              <a:buFont typeface="Arial"/>
              <a:buNone/>
            </a:pPr>
            <a:endParaRPr sz="1400" b="1" i="1"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666666"/>
                </a:solidFill>
                <a:highlight>
                  <a:srgbClr val="FFFFFF"/>
                </a:highlight>
                <a:latin typeface="Comfortaa"/>
                <a:ea typeface="Comfortaa"/>
                <a:cs typeface="Comfortaa"/>
                <a:sym typeface="Comfortaa"/>
              </a:rPr>
              <a:t>El término PMV fue acuñado por Frank Robinson aproximadamente en 2001, y popularizado por Steve Blank, y Eric Ries. Robinson acuñó el término MVP en 2001, mientras trabajaba en un proyecto para ayudar a un bodeguero a aceptar pagos con tarjeta. </a:t>
            </a:r>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666666"/>
                </a:solidFill>
                <a:highlight>
                  <a:srgbClr val="FFFFFF"/>
                </a:highlight>
                <a:latin typeface="Comfortaa"/>
                <a:ea typeface="Comfortaa"/>
                <a:cs typeface="Comfortaa"/>
                <a:sym typeface="Comfortaa"/>
              </a:rPr>
              <a:t>El equipo de Robinson desarrolló un MVP que permitía a los clientes pagar con tarjeta utilizando su teléfono móvil. El PMV fue un éxito y el bodeguero pudo aumentar su clientela.</a:t>
            </a:r>
            <a:endParaRPr/>
          </a:p>
          <a:p>
            <a:pPr marL="0" marR="0" lvl="0" indent="0" algn="l" rtl="0">
              <a:lnSpc>
                <a:spcPct val="150000"/>
              </a:lnSpc>
              <a:spcBef>
                <a:spcPts val="0"/>
              </a:spcBef>
              <a:spcAft>
                <a:spcPts val="0"/>
              </a:spcAft>
              <a:buClr>
                <a:srgbClr val="000000"/>
              </a:buClr>
              <a:buSzPts val="1600"/>
              <a:buFont typeface="Arial"/>
              <a:buNone/>
            </a:pPr>
            <a:endParaRPr sz="1600" b="1" i="1" u="none" strike="noStrike" cap="none">
              <a:solidFill>
                <a:srgbClr val="666666"/>
              </a:solidFill>
              <a:highlight>
                <a:srgbClr val="FFFFFF"/>
              </a:highlight>
              <a:latin typeface="Comfortaa"/>
              <a:ea typeface="Comfortaa"/>
              <a:cs typeface="Comfortaa"/>
              <a:sym typeface="Comfortaa"/>
            </a:endParaRPr>
          </a:p>
        </p:txBody>
      </p:sp>
      <p:pic>
        <p:nvPicPr>
          <p:cNvPr id="835" name="Google Shape;835;p36"/>
          <p:cNvPicPr preferRelativeResize="0"/>
          <p:nvPr/>
        </p:nvPicPr>
        <p:blipFill rotWithShape="1">
          <a:blip r:embed="rId3">
            <a:alphaModFix/>
          </a:blip>
          <a:srcRect l="41411" r="9490"/>
          <a:stretch/>
        </p:blipFill>
        <p:spPr>
          <a:xfrm>
            <a:off x="4780800" y="0"/>
            <a:ext cx="4363200" cy="592447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37"/>
          <p:cNvPicPr preferRelativeResize="0"/>
          <p:nvPr/>
        </p:nvPicPr>
        <p:blipFill rotWithShape="1">
          <a:blip r:embed="rId3">
            <a:alphaModFix/>
          </a:blip>
          <a:srcRect l="25045" t="32196" r="59336" b="31448"/>
          <a:stretch/>
        </p:blipFill>
        <p:spPr>
          <a:xfrm>
            <a:off x="827686" y="1026945"/>
            <a:ext cx="929449" cy="1216499"/>
          </a:xfrm>
          <a:prstGeom prst="rect">
            <a:avLst/>
          </a:prstGeom>
          <a:noFill/>
          <a:ln>
            <a:noFill/>
          </a:ln>
        </p:spPr>
      </p:pic>
      <p:pic>
        <p:nvPicPr>
          <p:cNvPr id="842" name="Google Shape;842;p37"/>
          <p:cNvPicPr preferRelativeResize="0"/>
          <p:nvPr/>
        </p:nvPicPr>
        <p:blipFill rotWithShape="1">
          <a:blip r:embed="rId4">
            <a:alphaModFix/>
          </a:blip>
          <a:srcRect l="24195" t="35458" r="59281" b="28041"/>
          <a:stretch/>
        </p:blipFill>
        <p:spPr>
          <a:xfrm>
            <a:off x="7145796" y="987873"/>
            <a:ext cx="929449" cy="1154447"/>
          </a:xfrm>
          <a:prstGeom prst="rect">
            <a:avLst/>
          </a:prstGeom>
          <a:noFill/>
          <a:ln>
            <a:noFill/>
          </a:ln>
        </p:spPr>
      </p:pic>
      <p:sp>
        <p:nvSpPr>
          <p:cNvPr id="843" name="Google Shape;843;p37"/>
          <p:cNvSpPr txBox="1"/>
          <p:nvPr/>
        </p:nvSpPr>
        <p:spPr>
          <a:xfrm>
            <a:off x="348000" y="437228"/>
            <a:ext cx="8448000" cy="104641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L" sz="2800" b="0" i="0" u="none" strike="noStrike" cap="none">
                <a:solidFill>
                  <a:schemeClr val="lt1"/>
                </a:solidFill>
                <a:highlight>
                  <a:srgbClr val="77C6FC"/>
                </a:highlight>
                <a:latin typeface="Comfortaa"/>
                <a:ea typeface="Comfortaa"/>
                <a:cs typeface="Comfortaa"/>
                <a:sym typeface="Comfortaa"/>
              </a:rPr>
              <a:t>Todo PMV es un prototipo, pero no todo prototipo en un PMV.</a:t>
            </a:r>
            <a:endParaRPr/>
          </a:p>
        </p:txBody>
      </p:sp>
      <p:graphicFrame>
        <p:nvGraphicFramePr>
          <p:cNvPr id="844" name="Google Shape;844;p37"/>
          <p:cNvGraphicFramePr/>
          <p:nvPr/>
        </p:nvGraphicFramePr>
        <p:xfrm>
          <a:off x="484137" y="2344569"/>
          <a:ext cx="8175725" cy="3372118"/>
        </p:xfrm>
        <a:graphic>
          <a:graphicData uri="http://schemas.openxmlformats.org/drawingml/2006/table">
            <a:tbl>
              <a:tblPr>
                <a:noFill/>
                <a:tableStyleId>{75B5D708-CCBC-41E2-83E2-D03E0715A9A8}</a:tableStyleId>
              </a:tblPr>
              <a:tblGrid>
                <a:gridCol w="2079175">
                  <a:extLst>
                    <a:ext uri="{9D8B030D-6E8A-4147-A177-3AD203B41FA5}">
                      <a16:colId xmlns:a16="http://schemas.microsoft.com/office/drawing/2014/main" val="20000"/>
                    </a:ext>
                  </a:extLst>
                </a:gridCol>
                <a:gridCol w="1691525">
                  <a:extLst>
                    <a:ext uri="{9D8B030D-6E8A-4147-A177-3AD203B41FA5}">
                      <a16:colId xmlns:a16="http://schemas.microsoft.com/office/drawing/2014/main" val="20001"/>
                    </a:ext>
                  </a:extLst>
                </a:gridCol>
                <a:gridCol w="4405025">
                  <a:extLst>
                    <a:ext uri="{9D8B030D-6E8A-4147-A177-3AD203B41FA5}">
                      <a16:colId xmlns:a16="http://schemas.microsoft.com/office/drawing/2014/main" val="20002"/>
                    </a:ext>
                  </a:extLst>
                </a:gridCol>
              </a:tblGrid>
              <a:tr h="760650">
                <a:tc>
                  <a:txBody>
                    <a:bodyPr/>
                    <a:lstStyle/>
                    <a:p>
                      <a:pPr marL="0" marR="0" lvl="0" indent="0" algn="l" rtl="0">
                        <a:lnSpc>
                          <a:spcPct val="150000"/>
                        </a:lnSpc>
                        <a:spcBef>
                          <a:spcPts val="0"/>
                        </a:spcBef>
                        <a:spcAft>
                          <a:spcPts val="0"/>
                        </a:spcAft>
                        <a:buClr>
                          <a:srgbClr val="000000"/>
                        </a:buClr>
                        <a:buSzPts val="1600"/>
                        <a:buFont typeface="Arial"/>
                        <a:buNone/>
                      </a:pPr>
                      <a:r>
                        <a:rPr lang="es-CL" sz="1600" b="1" u="none" strike="noStrike" cap="none">
                          <a:solidFill>
                            <a:schemeClr val="lt1"/>
                          </a:solidFill>
                          <a:latin typeface="Arial"/>
                          <a:ea typeface="Arial"/>
                          <a:cs typeface="Arial"/>
                          <a:sym typeface="Arial"/>
                        </a:rPr>
                        <a:t>Característica</a:t>
                      </a:r>
                      <a:endParaRPr sz="1400" u="none" strike="noStrike" cap="none">
                        <a:solidFill>
                          <a:schemeClr val="lt1"/>
                        </a:solidFill>
                      </a:endParaRPr>
                    </a:p>
                  </a:txBody>
                  <a:tcPr marL="28575" marR="28575" marT="19050" marB="19050" anchor="ctr">
                    <a:solidFill>
                      <a:srgbClr val="D17EFB"/>
                    </a:solidFill>
                  </a:tcPr>
                </a:tc>
                <a:tc>
                  <a:txBody>
                    <a:bodyPr/>
                    <a:lstStyle/>
                    <a:p>
                      <a:pPr marL="0" marR="0" lvl="0" indent="0" algn="l" rtl="0">
                        <a:lnSpc>
                          <a:spcPct val="150000"/>
                        </a:lnSpc>
                        <a:spcBef>
                          <a:spcPts val="0"/>
                        </a:spcBef>
                        <a:spcAft>
                          <a:spcPts val="0"/>
                        </a:spcAft>
                        <a:buClr>
                          <a:srgbClr val="000000"/>
                        </a:buClr>
                        <a:buSzPts val="1600"/>
                        <a:buFont typeface="Arial"/>
                        <a:buNone/>
                      </a:pPr>
                      <a:r>
                        <a:rPr lang="es-CL" sz="1600" b="1" u="none" strike="noStrike" cap="none">
                          <a:solidFill>
                            <a:schemeClr val="lt1"/>
                          </a:solidFill>
                          <a:latin typeface="Arial"/>
                          <a:ea typeface="Arial"/>
                          <a:cs typeface="Arial"/>
                          <a:sym typeface="Arial"/>
                        </a:rPr>
                        <a:t>Prototipo</a:t>
                      </a:r>
                      <a:endParaRPr sz="1400" u="none" strike="noStrike" cap="none">
                        <a:solidFill>
                          <a:schemeClr val="lt1"/>
                        </a:solidFill>
                      </a:endParaRPr>
                    </a:p>
                  </a:txBody>
                  <a:tcPr marL="28575" marR="28575" marT="19050" marB="19050" anchor="ctr">
                    <a:solidFill>
                      <a:srgbClr val="77C6FC"/>
                    </a:solidFill>
                  </a:tcPr>
                </a:tc>
                <a:tc>
                  <a:txBody>
                    <a:bodyPr/>
                    <a:lstStyle/>
                    <a:p>
                      <a:pPr marL="0" marR="0" lvl="0" indent="0" algn="l" rtl="0">
                        <a:lnSpc>
                          <a:spcPct val="150000"/>
                        </a:lnSpc>
                        <a:spcBef>
                          <a:spcPts val="0"/>
                        </a:spcBef>
                        <a:spcAft>
                          <a:spcPts val="0"/>
                        </a:spcAft>
                        <a:buClr>
                          <a:srgbClr val="000000"/>
                        </a:buClr>
                        <a:buSzPts val="1600"/>
                        <a:buFont typeface="Arial"/>
                        <a:buNone/>
                      </a:pPr>
                      <a:r>
                        <a:rPr lang="es-CL" sz="1600" b="1" u="none" strike="noStrike" cap="none">
                          <a:solidFill>
                            <a:schemeClr val="lt1"/>
                          </a:solidFill>
                          <a:latin typeface="Arial"/>
                          <a:ea typeface="Arial"/>
                          <a:cs typeface="Arial"/>
                          <a:sym typeface="Arial"/>
                        </a:rPr>
                        <a:t>PMV</a:t>
                      </a:r>
                      <a:endParaRPr sz="1400" u="none" strike="noStrike" cap="none">
                        <a:solidFill>
                          <a:schemeClr val="lt1"/>
                        </a:solidFill>
                      </a:endParaRPr>
                    </a:p>
                  </a:txBody>
                  <a:tcPr marL="28575" marR="28575" marT="19050" marB="19050" anchor="ctr">
                    <a:solidFill>
                      <a:srgbClr val="77C6FC"/>
                    </a:solidFill>
                  </a:tcPr>
                </a:tc>
                <a:extLst>
                  <a:ext uri="{0D108BD9-81ED-4DB2-BD59-A6C34878D82A}">
                    <a16:rowId xmlns:a16="http://schemas.microsoft.com/office/drawing/2014/main" val="10000"/>
                  </a:ext>
                </a:extLst>
              </a:tr>
              <a:tr h="760650">
                <a:tc>
                  <a:txBody>
                    <a:bodyPr/>
                    <a:lstStyle/>
                    <a:p>
                      <a:pPr marL="0" marR="0" lvl="0" indent="0" algn="l" rtl="0">
                        <a:lnSpc>
                          <a:spcPct val="150000"/>
                        </a:lnSpc>
                        <a:spcBef>
                          <a:spcPts val="0"/>
                        </a:spcBef>
                        <a:spcAft>
                          <a:spcPts val="0"/>
                        </a:spcAft>
                        <a:buClr>
                          <a:srgbClr val="000000"/>
                        </a:buClr>
                        <a:buSzPts val="1600"/>
                        <a:buFont typeface="Arial"/>
                        <a:buNone/>
                      </a:pPr>
                      <a:r>
                        <a:rPr lang="es-CL" sz="1600" b="1" u="none" strike="noStrike" cap="none">
                          <a:solidFill>
                            <a:schemeClr val="lt1"/>
                          </a:solidFill>
                        </a:rPr>
                        <a:t>Nivel de funcionalidad</a:t>
                      </a:r>
                      <a:endParaRPr sz="1400" u="none" strike="noStrike" cap="none">
                        <a:solidFill>
                          <a:schemeClr val="lt1"/>
                        </a:solidFill>
                      </a:endParaRPr>
                    </a:p>
                  </a:txBody>
                  <a:tcPr marL="28575" marR="28575" marT="19050" marB="19050" anchor="ctr">
                    <a:solidFill>
                      <a:srgbClr val="D17EFB"/>
                    </a:solidFill>
                  </a:tcPr>
                </a:tc>
                <a:tc>
                  <a:txBody>
                    <a:bodyPr/>
                    <a:lstStyle/>
                    <a:p>
                      <a:pPr marL="0" marR="0" lvl="0" indent="0" algn="l" rtl="0">
                        <a:lnSpc>
                          <a:spcPct val="150000"/>
                        </a:lnSpc>
                        <a:spcBef>
                          <a:spcPts val="0"/>
                        </a:spcBef>
                        <a:spcAft>
                          <a:spcPts val="0"/>
                        </a:spcAft>
                        <a:buClr>
                          <a:srgbClr val="000000"/>
                        </a:buClr>
                        <a:buSzPts val="1600"/>
                        <a:buFont typeface="Arial"/>
                        <a:buNone/>
                      </a:pPr>
                      <a:r>
                        <a:rPr lang="es-CL" sz="1600" u="none" strike="noStrike" cap="none"/>
                        <a:t>Simple</a:t>
                      </a:r>
                      <a:endParaRPr sz="1400" u="none" strike="noStrike" cap="none"/>
                    </a:p>
                  </a:txBody>
                  <a:tcPr marL="28575" marR="28575" marT="19050" marB="19050" anchor="ctr"/>
                </a:tc>
                <a:tc>
                  <a:txBody>
                    <a:bodyPr/>
                    <a:lstStyle/>
                    <a:p>
                      <a:pPr marL="0" marR="0" lvl="0" indent="0" algn="l" rtl="0">
                        <a:lnSpc>
                          <a:spcPct val="150000"/>
                        </a:lnSpc>
                        <a:spcBef>
                          <a:spcPts val="0"/>
                        </a:spcBef>
                        <a:spcAft>
                          <a:spcPts val="0"/>
                        </a:spcAft>
                        <a:buClr>
                          <a:srgbClr val="000000"/>
                        </a:buClr>
                        <a:buSzPts val="1600"/>
                        <a:buFont typeface="Arial"/>
                        <a:buNone/>
                      </a:pPr>
                      <a:r>
                        <a:rPr lang="es-CL" sz="1600" u="none" strike="noStrike" cap="none"/>
                        <a:t>Suficiente para resolver un problema o satisfacer una necesidad del cliente</a:t>
                      </a:r>
                      <a:endParaRPr sz="1400" u="none" strike="noStrike" cap="none"/>
                    </a:p>
                  </a:txBody>
                  <a:tcPr marL="28575" marR="28575" marT="19050" marB="19050" anchor="ctr"/>
                </a:tc>
                <a:extLst>
                  <a:ext uri="{0D108BD9-81ED-4DB2-BD59-A6C34878D82A}">
                    <a16:rowId xmlns:a16="http://schemas.microsoft.com/office/drawing/2014/main" val="10001"/>
                  </a:ext>
                </a:extLst>
              </a:tr>
              <a:tr h="760650">
                <a:tc>
                  <a:txBody>
                    <a:bodyPr/>
                    <a:lstStyle/>
                    <a:p>
                      <a:pPr marL="0" marR="0" lvl="0" indent="0" algn="l" rtl="0">
                        <a:lnSpc>
                          <a:spcPct val="150000"/>
                        </a:lnSpc>
                        <a:spcBef>
                          <a:spcPts val="0"/>
                        </a:spcBef>
                        <a:spcAft>
                          <a:spcPts val="0"/>
                        </a:spcAft>
                        <a:buClr>
                          <a:srgbClr val="000000"/>
                        </a:buClr>
                        <a:buSzPts val="1600"/>
                        <a:buFont typeface="Arial"/>
                        <a:buNone/>
                      </a:pPr>
                      <a:r>
                        <a:rPr lang="es-CL" sz="1600" b="1" u="none" strike="noStrike" cap="none">
                          <a:solidFill>
                            <a:schemeClr val="lt1"/>
                          </a:solidFill>
                        </a:rPr>
                        <a:t>Propósito</a:t>
                      </a:r>
                      <a:endParaRPr sz="1400" u="none" strike="noStrike" cap="none">
                        <a:solidFill>
                          <a:schemeClr val="lt1"/>
                        </a:solidFill>
                      </a:endParaRPr>
                    </a:p>
                  </a:txBody>
                  <a:tcPr marL="28575" marR="28575" marT="19050" marB="19050" anchor="ctr">
                    <a:solidFill>
                      <a:srgbClr val="D17EFB"/>
                    </a:solidFill>
                  </a:tcPr>
                </a:tc>
                <a:tc>
                  <a:txBody>
                    <a:bodyPr/>
                    <a:lstStyle/>
                    <a:p>
                      <a:pPr marL="0" marR="0" lvl="0" indent="0" algn="l" rtl="0">
                        <a:lnSpc>
                          <a:spcPct val="150000"/>
                        </a:lnSpc>
                        <a:spcBef>
                          <a:spcPts val="0"/>
                        </a:spcBef>
                        <a:spcAft>
                          <a:spcPts val="0"/>
                        </a:spcAft>
                        <a:buClr>
                          <a:srgbClr val="000000"/>
                        </a:buClr>
                        <a:buSzPts val="1600"/>
                        <a:buFont typeface="Arial"/>
                        <a:buNone/>
                      </a:pPr>
                      <a:r>
                        <a:rPr lang="es-CL" sz="1600" u="none" strike="noStrike" cap="none"/>
                        <a:t>Probar una idea</a:t>
                      </a:r>
                      <a:endParaRPr sz="1400" u="none" strike="noStrike" cap="none"/>
                    </a:p>
                  </a:txBody>
                  <a:tcPr marL="28575" marR="28575" marT="19050" marB="19050" anchor="ctr"/>
                </a:tc>
                <a:tc>
                  <a:txBody>
                    <a:bodyPr/>
                    <a:lstStyle/>
                    <a:p>
                      <a:pPr marL="0" marR="0" lvl="0" indent="0" algn="l" rtl="0">
                        <a:lnSpc>
                          <a:spcPct val="150000"/>
                        </a:lnSpc>
                        <a:spcBef>
                          <a:spcPts val="0"/>
                        </a:spcBef>
                        <a:spcAft>
                          <a:spcPts val="0"/>
                        </a:spcAft>
                        <a:buClr>
                          <a:srgbClr val="000000"/>
                        </a:buClr>
                        <a:buSzPts val="1600"/>
                        <a:buFont typeface="Arial"/>
                        <a:buNone/>
                      </a:pPr>
                      <a:r>
                        <a:rPr lang="es-CL" sz="1600" u="none" strike="noStrike" cap="none"/>
                        <a:t>Validar una idea</a:t>
                      </a:r>
                      <a:endParaRPr sz="1400" u="none" strike="noStrike" cap="none"/>
                    </a:p>
                  </a:txBody>
                  <a:tcPr marL="28575" marR="28575" marT="19050" marB="19050" anchor="ctr"/>
                </a:tc>
                <a:extLst>
                  <a:ext uri="{0D108BD9-81ED-4DB2-BD59-A6C34878D82A}">
                    <a16:rowId xmlns:a16="http://schemas.microsoft.com/office/drawing/2014/main" val="10002"/>
                  </a:ext>
                </a:extLst>
              </a:tr>
              <a:tr h="858475">
                <a:tc>
                  <a:txBody>
                    <a:bodyPr/>
                    <a:lstStyle/>
                    <a:p>
                      <a:pPr marL="0" marR="0" lvl="0" indent="0" algn="l" rtl="0">
                        <a:lnSpc>
                          <a:spcPct val="150000"/>
                        </a:lnSpc>
                        <a:spcBef>
                          <a:spcPts val="0"/>
                        </a:spcBef>
                        <a:spcAft>
                          <a:spcPts val="0"/>
                        </a:spcAft>
                        <a:buClr>
                          <a:srgbClr val="000000"/>
                        </a:buClr>
                        <a:buSzPts val="1600"/>
                        <a:buFont typeface="Arial"/>
                        <a:buNone/>
                      </a:pPr>
                      <a:r>
                        <a:rPr lang="es-CL" sz="1600" b="1" u="none" strike="noStrike" cap="none">
                          <a:solidFill>
                            <a:schemeClr val="lt1"/>
                          </a:solidFill>
                        </a:rPr>
                        <a:t>Uso</a:t>
                      </a:r>
                      <a:endParaRPr sz="1400" u="none" strike="noStrike" cap="none">
                        <a:solidFill>
                          <a:schemeClr val="lt1"/>
                        </a:solidFill>
                      </a:endParaRPr>
                    </a:p>
                  </a:txBody>
                  <a:tcPr marL="28575" marR="28575" marT="19050" marB="19050" anchor="ctr">
                    <a:solidFill>
                      <a:srgbClr val="D17EFB"/>
                    </a:solidFill>
                  </a:tcPr>
                </a:tc>
                <a:tc>
                  <a:txBody>
                    <a:bodyPr/>
                    <a:lstStyle/>
                    <a:p>
                      <a:pPr marL="0" marR="0" lvl="0" indent="0" algn="l" rtl="0">
                        <a:lnSpc>
                          <a:spcPct val="150000"/>
                        </a:lnSpc>
                        <a:spcBef>
                          <a:spcPts val="0"/>
                        </a:spcBef>
                        <a:spcAft>
                          <a:spcPts val="0"/>
                        </a:spcAft>
                        <a:buClr>
                          <a:srgbClr val="000000"/>
                        </a:buClr>
                        <a:buSzPts val="1600"/>
                        <a:buFont typeface="Arial"/>
                        <a:buNone/>
                      </a:pPr>
                      <a:r>
                        <a:rPr lang="es-CL" sz="1600" u="none" strike="noStrike" cap="none"/>
                        <a:t>Obtener comentarios de los clientes</a:t>
                      </a:r>
                      <a:endParaRPr sz="1400" u="none" strike="noStrike" cap="none"/>
                    </a:p>
                  </a:txBody>
                  <a:tcPr marL="28575" marR="28575" marT="19050" marB="19050" anchor="ctr"/>
                </a:tc>
                <a:tc>
                  <a:txBody>
                    <a:bodyPr/>
                    <a:lstStyle/>
                    <a:p>
                      <a:pPr marL="0" marR="0" lvl="0" indent="0" algn="l" rtl="0">
                        <a:lnSpc>
                          <a:spcPct val="150000"/>
                        </a:lnSpc>
                        <a:spcBef>
                          <a:spcPts val="0"/>
                        </a:spcBef>
                        <a:spcAft>
                          <a:spcPts val="0"/>
                        </a:spcAft>
                        <a:buClr>
                          <a:srgbClr val="000000"/>
                        </a:buClr>
                        <a:buSzPts val="1600"/>
                        <a:buFont typeface="Arial"/>
                        <a:buNone/>
                      </a:pPr>
                      <a:r>
                        <a:rPr lang="es-CL" sz="1600" u="none" strike="noStrike" cap="none"/>
                        <a:t>Obtener comentarios de los clientes para validar una idea</a:t>
                      </a:r>
                      <a:endParaRPr sz="1400" u="none" strike="noStrike" cap="none"/>
                    </a:p>
                  </a:txBody>
                  <a:tcPr marL="28575" marR="28575" marT="19050" marB="1905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38"/>
          <p:cNvSpPr txBox="1"/>
          <p:nvPr/>
        </p:nvSpPr>
        <p:spPr>
          <a:xfrm>
            <a:off x="512945" y="1847956"/>
            <a:ext cx="5707973" cy="4253052"/>
          </a:xfrm>
          <a:prstGeom prst="rect">
            <a:avLst/>
          </a:prstGeom>
          <a:noFill/>
          <a:ln>
            <a:noFill/>
          </a:ln>
        </p:spPr>
        <p:txBody>
          <a:bodyPr spcFirstLastPara="1" wrap="square" lIns="51425" tIns="25700" rIns="51425" bIns="25700"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s-CL" sz="1400" b="0" i="0" u="none" strike="noStrike" cap="none">
                <a:solidFill>
                  <a:srgbClr val="494949"/>
                </a:solidFill>
                <a:latin typeface="Comfortaa"/>
                <a:ea typeface="Comfortaa"/>
                <a:cs typeface="Comfortaa"/>
                <a:sym typeface="Comfortaa"/>
              </a:rPr>
              <a:t>1. El primer paso es </a:t>
            </a:r>
            <a:r>
              <a:rPr lang="es-CL" sz="1400" b="0" i="0" u="none" strike="noStrike" cap="none">
                <a:solidFill>
                  <a:srgbClr val="77C6FC"/>
                </a:solidFill>
                <a:latin typeface="Comfortaa"/>
                <a:ea typeface="Comfortaa"/>
                <a:cs typeface="Comfortaa"/>
                <a:sym typeface="Comfortaa"/>
              </a:rPr>
              <a:t>definir tu idea de negocio</a:t>
            </a:r>
            <a:r>
              <a:rPr lang="es-CL" sz="1400" b="0" i="0" u="none" strike="noStrike" cap="none">
                <a:solidFill>
                  <a:srgbClr val="494949"/>
                </a:solidFill>
                <a:latin typeface="Comfortaa"/>
                <a:ea typeface="Comfortaa"/>
                <a:cs typeface="Comfortaa"/>
                <a:sym typeface="Comfortaa"/>
              </a:rPr>
              <a:t>. ¿Qué problema estás tratando de resolver? ¿A quién estás tratando de ayudar? ¿Qué valor estás ofreciendo? </a:t>
            </a:r>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a:p>
            <a:pPr marL="0" marR="0" lvl="0" indent="0" algn="just" rtl="0">
              <a:lnSpc>
                <a:spcPct val="150000"/>
              </a:lnSpc>
              <a:spcBef>
                <a:spcPts val="0"/>
              </a:spcBef>
              <a:spcAft>
                <a:spcPts val="0"/>
              </a:spcAft>
              <a:buClr>
                <a:srgbClr val="000000"/>
              </a:buClr>
              <a:buSzPts val="1400"/>
              <a:buFont typeface="Arial"/>
              <a:buNone/>
            </a:pPr>
            <a:r>
              <a:rPr lang="es-CL" sz="1400" b="0" i="0" u="none" strike="noStrike" cap="none">
                <a:solidFill>
                  <a:srgbClr val="494949"/>
                </a:solidFill>
                <a:latin typeface="Comfortaa"/>
                <a:ea typeface="Comfortaa"/>
                <a:cs typeface="Comfortaa"/>
                <a:sym typeface="Comfortaa"/>
              </a:rPr>
              <a:t>2. Identifica las </a:t>
            </a:r>
            <a:r>
              <a:rPr lang="es-CL" sz="1400" b="0" i="0" u="none" strike="noStrike" cap="none">
                <a:solidFill>
                  <a:srgbClr val="77C6FC"/>
                </a:solidFill>
                <a:latin typeface="Comfortaa"/>
                <a:ea typeface="Comfortaa"/>
                <a:cs typeface="Comfortaa"/>
                <a:sym typeface="Comfortaa"/>
              </a:rPr>
              <a:t>características esenciales de tu producto </a:t>
            </a:r>
            <a:r>
              <a:rPr lang="es-CL" sz="1400" b="0" i="0" u="none" strike="noStrike" cap="none">
                <a:solidFill>
                  <a:srgbClr val="494949"/>
                </a:solidFill>
                <a:latin typeface="Comfortaa"/>
                <a:ea typeface="Comfortaa"/>
                <a:cs typeface="Comfortaa"/>
                <a:sym typeface="Comfortaa"/>
              </a:rPr>
              <a:t>o servicio. No necesitas construir un producto o servicio completo para validar tu idea. En su lugar, identifica las características esenciales que son necesarias para resolver el problema que estás abordando. </a:t>
            </a:r>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a:p>
            <a:pPr marL="0" marR="0" lvl="0" indent="0" algn="just" rtl="0">
              <a:lnSpc>
                <a:spcPct val="150000"/>
              </a:lnSpc>
              <a:spcBef>
                <a:spcPts val="0"/>
              </a:spcBef>
              <a:spcAft>
                <a:spcPts val="0"/>
              </a:spcAft>
              <a:buClr>
                <a:srgbClr val="000000"/>
              </a:buClr>
              <a:buSzPts val="1400"/>
              <a:buFont typeface="Arial"/>
              <a:buNone/>
            </a:pPr>
            <a:r>
              <a:rPr lang="es-CL" sz="1400" b="0" i="0" u="none" strike="noStrike" cap="none">
                <a:solidFill>
                  <a:srgbClr val="494949"/>
                </a:solidFill>
                <a:latin typeface="Comfortaa"/>
                <a:ea typeface="Comfortaa"/>
                <a:cs typeface="Comfortaa"/>
                <a:sym typeface="Comfortaa"/>
              </a:rPr>
              <a:t>3.</a:t>
            </a:r>
            <a:r>
              <a:rPr lang="es-CL" sz="1400" b="0" i="0" u="none" strike="noStrike" cap="none">
                <a:solidFill>
                  <a:srgbClr val="77C6FC"/>
                </a:solidFill>
                <a:latin typeface="Comfortaa"/>
                <a:ea typeface="Comfortaa"/>
                <a:cs typeface="Comfortaa"/>
                <a:sym typeface="Comfortaa"/>
              </a:rPr>
              <a:t> Construye </a:t>
            </a:r>
            <a:r>
              <a:rPr lang="es-CL" sz="1400" b="0" i="0" u="none" strike="noStrike" cap="none">
                <a:solidFill>
                  <a:srgbClr val="494949"/>
                </a:solidFill>
                <a:latin typeface="Comfortaa"/>
                <a:ea typeface="Comfortaa"/>
                <a:cs typeface="Comfortaa"/>
                <a:sym typeface="Comfortaa"/>
              </a:rPr>
              <a:t>tu PMV</a:t>
            </a:r>
            <a:endParaRPr/>
          </a:p>
        </p:txBody>
      </p:sp>
      <p:sp>
        <p:nvSpPr>
          <p:cNvPr id="851" name="Google Shape;851;p38"/>
          <p:cNvSpPr txBox="1">
            <a:spLocks noGrp="1"/>
          </p:cNvSpPr>
          <p:nvPr>
            <p:ph type="title" idx="4294967295"/>
          </p:nvPr>
        </p:nvSpPr>
        <p:spPr>
          <a:xfrm>
            <a:off x="273102" y="386575"/>
            <a:ext cx="8270100" cy="1152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4000"/>
              <a:buFont typeface="Barlow"/>
              <a:buNone/>
            </a:pPr>
            <a:r>
              <a:rPr lang="es-CL" sz="3200">
                <a:solidFill>
                  <a:schemeClr val="lt1"/>
                </a:solidFill>
                <a:highlight>
                  <a:srgbClr val="C582F4"/>
                </a:highlight>
                <a:latin typeface="Comfortaa"/>
                <a:ea typeface="Comfortaa"/>
                <a:cs typeface="Comfortaa"/>
                <a:sym typeface="Comfortaa"/>
              </a:rPr>
              <a:t>PASOS PARA LA CONSTRUCCIÓN DEL PMV Y POSTERIOR VALIDACIÓN.</a:t>
            </a:r>
            <a:br>
              <a:rPr lang="es-CL" sz="3200">
                <a:solidFill>
                  <a:schemeClr val="lt1"/>
                </a:solidFill>
                <a:highlight>
                  <a:srgbClr val="C582F4"/>
                </a:highlight>
                <a:latin typeface="Comfortaa"/>
                <a:ea typeface="Comfortaa"/>
                <a:cs typeface="Comfortaa"/>
                <a:sym typeface="Comfortaa"/>
              </a:rPr>
            </a:br>
            <a:endParaRPr sz="3200">
              <a:solidFill>
                <a:schemeClr val="lt1"/>
              </a:solidFill>
              <a:highlight>
                <a:srgbClr val="C582F4"/>
              </a:highlight>
              <a:latin typeface="Comfortaa"/>
              <a:ea typeface="Comfortaa"/>
              <a:cs typeface="Comfortaa"/>
              <a:sym typeface="Comfortaa"/>
            </a:endParaRPr>
          </a:p>
        </p:txBody>
      </p:sp>
      <p:pic>
        <p:nvPicPr>
          <p:cNvPr id="852" name="Google Shape;852;p38"/>
          <p:cNvPicPr preferRelativeResize="0"/>
          <p:nvPr/>
        </p:nvPicPr>
        <p:blipFill rotWithShape="1">
          <a:blip r:embed="rId3">
            <a:alphaModFix/>
          </a:blip>
          <a:srcRect/>
          <a:stretch/>
        </p:blipFill>
        <p:spPr>
          <a:xfrm>
            <a:off x="6673935" y="3121152"/>
            <a:ext cx="1957120" cy="197935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39"/>
          <p:cNvSpPr txBox="1"/>
          <p:nvPr/>
        </p:nvSpPr>
        <p:spPr>
          <a:xfrm>
            <a:off x="512945" y="1847956"/>
            <a:ext cx="4613691" cy="4576217"/>
          </a:xfrm>
          <a:prstGeom prst="rect">
            <a:avLst/>
          </a:prstGeom>
          <a:noFill/>
          <a:ln>
            <a:noFill/>
          </a:ln>
        </p:spPr>
        <p:txBody>
          <a:bodyPr spcFirstLastPara="1" wrap="square" lIns="51425" tIns="25700" rIns="51425" bIns="25700"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s-CL" sz="1400" b="0" i="0" u="none" strike="noStrike" cap="none">
                <a:solidFill>
                  <a:srgbClr val="494949"/>
                </a:solidFill>
                <a:latin typeface="Comfortaa"/>
                <a:ea typeface="Comfortaa"/>
                <a:cs typeface="Comfortaa"/>
                <a:sym typeface="Comfortaa"/>
              </a:rPr>
              <a:t>4. </a:t>
            </a:r>
            <a:r>
              <a:rPr lang="es-CL" sz="1400" b="0" i="0" u="none" strike="noStrike" cap="none">
                <a:solidFill>
                  <a:srgbClr val="77C6FC"/>
                </a:solidFill>
                <a:latin typeface="Comfortaa"/>
                <a:ea typeface="Comfortaa"/>
                <a:cs typeface="Comfortaa"/>
                <a:sym typeface="Comfortaa"/>
              </a:rPr>
              <a:t>Obtén comentarios</a:t>
            </a:r>
            <a:r>
              <a:rPr lang="es-CL" sz="1400" b="0" i="0" u="none" strike="noStrike" cap="none">
                <a:solidFill>
                  <a:srgbClr val="494949"/>
                </a:solidFill>
                <a:latin typeface="Comfortaa"/>
                <a:ea typeface="Comfortaa"/>
                <a:cs typeface="Comfortaa"/>
                <a:sym typeface="Comfortaa"/>
              </a:rPr>
              <a:t> de los clientes. Pregunta a los clientes qué les gusta y qué no les gusta de tu producto o servicio. También pídeles que te den sugerencias para mejorarlo.</a:t>
            </a:r>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a:p>
            <a:pPr marL="0" marR="0" lvl="0" indent="0" algn="just" rtl="0">
              <a:lnSpc>
                <a:spcPct val="150000"/>
              </a:lnSpc>
              <a:spcBef>
                <a:spcPts val="0"/>
              </a:spcBef>
              <a:spcAft>
                <a:spcPts val="0"/>
              </a:spcAft>
              <a:buClr>
                <a:srgbClr val="000000"/>
              </a:buClr>
              <a:buSzPts val="1400"/>
              <a:buFont typeface="Arial"/>
              <a:buNone/>
            </a:pPr>
            <a:r>
              <a:rPr lang="es-CL" sz="1400" b="0" i="0" u="none" strike="noStrike" cap="none">
                <a:solidFill>
                  <a:srgbClr val="494949"/>
                </a:solidFill>
                <a:latin typeface="Comfortaa"/>
                <a:ea typeface="Comfortaa"/>
                <a:cs typeface="Comfortaa"/>
                <a:sym typeface="Comfortaa"/>
              </a:rPr>
              <a:t>5. Itera. </a:t>
            </a:r>
            <a:r>
              <a:rPr lang="es-CL" sz="1400" b="0" i="0" u="none" strike="noStrike" cap="none">
                <a:solidFill>
                  <a:srgbClr val="77C6FC"/>
                </a:solidFill>
                <a:latin typeface="Comfortaa"/>
                <a:ea typeface="Comfortaa"/>
                <a:cs typeface="Comfortaa"/>
                <a:sym typeface="Comfortaa"/>
              </a:rPr>
              <a:t>Utiliza los comentarios de los clientes </a:t>
            </a:r>
            <a:r>
              <a:rPr lang="es-CL" sz="1400" b="0" i="0" u="none" strike="noStrike" cap="none">
                <a:solidFill>
                  <a:srgbClr val="494949"/>
                </a:solidFill>
                <a:latin typeface="Comfortaa"/>
                <a:ea typeface="Comfortaa"/>
                <a:cs typeface="Comfortaa"/>
                <a:sym typeface="Comfortaa"/>
              </a:rPr>
              <a:t>para iterar tu producto o servicio.</a:t>
            </a:r>
            <a:endParaRPr/>
          </a:p>
          <a:p>
            <a:pPr marL="0" marR="0" lvl="0" indent="0" algn="just" rtl="0">
              <a:lnSpc>
                <a:spcPct val="150000"/>
              </a:lnSpc>
              <a:spcBef>
                <a:spcPts val="0"/>
              </a:spcBef>
              <a:spcAft>
                <a:spcPts val="0"/>
              </a:spcAft>
              <a:buClr>
                <a:srgbClr val="000000"/>
              </a:buClr>
              <a:buSzPts val="1400"/>
              <a:buFont typeface="Arial"/>
              <a:buNone/>
            </a:pPr>
            <a:r>
              <a:rPr lang="es-CL" sz="1400" b="0" i="0" u="none" strike="noStrike" cap="none">
                <a:solidFill>
                  <a:srgbClr val="494949"/>
                </a:solidFill>
                <a:latin typeface="Comfortaa"/>
                <a:ea typeface="Comfortaa"/>
                <a:cs typeface="Comfortaa"/>
                <a:sym typeface="Comfortaa"/>
              </a:rPr>
              <a:t>El proceso de iteración es importante para crear un producto o servicio que los clientes realmente quieran.</a:t>
            </a:r>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494949"/>
              </a:solidFill>
              <a:latin typeface="Comfortaa"/>
              <a:ea typeface="Comfortaa"/>
              <a:cs typeface="Comfortaa"/>
              <a:sym typeface="Comfortaa"/>
            </a:endParaRPr>
          </a:p>
        </p:txBody>
      </p:sp>
      <p:sp>
        <p:nvSpPr>
          <p:cNvPr id="859" name="Google Shape;859;p39"/>
          <p:cNvSpPr txBox="1">
            <a:spLocks noGrp="1"/>
          </p:cNvSpPr>
          <p:nvPr>
            <p:ph type="title" idx="4294967295"/>
          </p:nvPr>
        </p:nvSpPr>
        <p:spPr>
          <a:xfrm>
            <a:off x="273102" y="386575"/>
            <a:ext cx="8270100" cy="1152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4000"/>
              <a:buFont typeface="Barlow"/>
              <a:buNone/>
            </a:pPr>
            <a:r>
              <a:rPr lang="es-CL" sz="3200">
                <a:solidFill>
                  <a:schemeClr val="lt1"/>
                </a:solidFill>
                <a:highlight>
                  <a:srgbClr val="C582F4"/>
                </a:highlight>
                <a:latin typeface="Comfortaa"/>
                <a:ea typeface="Comfortaa"/>
                <a:cs typeface="Comfortaa"/>
                <a:sym typeface="Comfortaa"/>
              </a:rPr>
              <a:t>PASOS PARA LA CONSTRUCCIÓN DEL PMV Y POSTERIOR VALIDACIÓN.</a:t>
            </a:r>
            <a:br>
              <a:rPr lang="es-CL" sz="3200">
                <a:solidFill>
                  <a:schemeClr val="lt1"/>
                </a:solidFill>
                <a:highlight>
                  <a:srgbClr val="C582F4"/>
                </a:highlight>
                <a:latin typeface="Comfortaa"/>
                <a:ea typeface="Comfortaa"/>
                <a:cs typeface="Comfortaa"/>
                <a:sym typeface="Comfortaa"/>
              </a:rPr>
            </a:br>
            <a:endParaRPr sz="3200">
              <a:solidFill>
                <a:schemeClr val="lt1"/>
              </a:solidFill>
              <a:highlight>
                <a:srgbClr val="C582F4"/>
              </a:highlight>
              <a:latin typeface="Comfortaa"/>
              <a:ea typeface="Comfortaa"/>
              <a:cs typeface="Comfortaa"/>
              <a:sym typeface="Comfortaa"/>
            </a:endParaRPr>
          </a:p>
        </p:txBody>
      </p:sp>
      <p:pic>
        <p:nvPicPr>
          <p:cNvPr id="860" name="Google Shape;860;p39"/>
          <p:cNvPicPr preferRelativeResize="0"/>
          <p:nvPr/>
        </p:nvPicPr>
        <p:blipFill rotWithShape="1">
          <a:blip r:embed="rId3">
            <a:alphaModFix/>
          </a:blip>
          <a:srcRect/>
          <a:stretch/>
        </p:blipFill>
        <p:spPr>
          <a:xfrm>
            <a:off x="5596127" y="2415988"/>
            <a:ext cx="2688783" cy="257766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g2aa2fe4fc08_0_457"/>
          <p:cNvSpPr/>
          <p:nvPr/>
        </p:nvSpPr>
        <p:spPr>
          <a:xfrm>
            <a:off x="285537" y="231304"/>
            <a:ext cx="8567100" cy="5760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t" anchorCtr="0">
            <a:noAutofit/>
          </a:bodyPr>
          <a:lstStyle/>
          <a:p>
            <a:pPr marL="0" marR="0" lvl="0" indent="0" algn="l" rtl="0">
              <a:lnSpc>
                <a:spcPct val="150000"/>
              </a:lnSpc>
              <a:spcBef>
                <a:spcPts val="0"/>
              </a:spcBef>
              <a:spcAft>
                <a:spcPts val="0"/>
              </a:spcAft>
              <a:buClr>
                <a:srgbClr val="000000"/>
              </a:buClr>
              <a:buSzPts val="4000"/>
              <a:buFont typeface="Arial"/>
              <a:buNone/>
            </a:pPr>
            <a:r>
              <a:rPr lang="es-CL" sz="4000" b="1" i="0" u="none" strike="noStrike" cap="none">
                <a:solidFill>
                  <a:schemeClr val="lt1"/>
                </a:solidFill>
                <a:highlight>
                  <a:srgbClr val="77C6FC"/>
                </a:highlight>
                <a:latin typeface="Comfortaa"/>
                <a:ea typeface="Comfortaa"/>
                <a:cs typeface="Comfortaa"/>
                <a:sym typeface="Comfortaa"/>
              </a:rPr>
              <a:t>TRABAJO EN CLASES /</a:t>
            </a:r>
            <a:endParaRPr sz="40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2000"/>
              <a:buFont typeface="Arial"/>
              <a:buNone/>
            </a:pPr>
            <a:r>
              <a:rPr lang="es-CL" sz="2000" b="1" i="0" u="none" strike="noStrike" cap="none">
                <a:solidFill>
                  <a:schemeClr val="lt1"/>
                </a:solidFill>
                <a:highlight>
                  <a:srgbClr val="77C6FC"/>
                </a:highlight>
                <a:latin typeface="Comfortaa"/>
                <a:ea typeface="Comfortaa"/>
                <a:cs typeface="Comfortaa"/>
                <a:sym typeface="Comfortaa"/>
              </a:rPr>
              <a:t>Bitácora de registro de actividades </a:t>
            </a:r>
            <a:endParaRPr sz="20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i="0" u="none" strike="noStrike" cap="none">
                <a:solidFill>
                  <a:schemeClr val="lt1"/>
                </a:solidFill>
                <a:latin typeface="Comfortaa"/>
                <a:ea typeface="Comfortaa"/>
                <a:cs typeface="Comfortaa"/>
                <a:sym typeface="Comfortaa"/>
              </a:rPr>
              <a:t>7.1 DESARROLLO DEL PMV.</a:t>
            </a: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i="0" u="none" strike="noStrike" cap="none">
                <a:solidFill>
                  <a:schemeClr val="lt1"/>
                </a:solidFill>
                <a:latin typeface="Comfortaa"/>
                <a:ea typeface="Comfortaa"/>
                <a:cs typeface="Comfortaa"/>
                <a:sym typeface="Comfortaa"/>
              </a:rPr>
              <a:t>En clases. Grupal. 40 minutos.</a:t>
            </a: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p:txBody>
      </p:sp>
      <p:sp>
        <p:nvSpPr>
          <p:cNvPr id="867" name="Google Shape;867;g2aa2fe4fc08_0_457"/>
          <p:cNvSpPr/>
          <p:nvPr/>
        </p:nvSpPr>
        <p:spPr>
          <a:xfrm>
            <a:off x="7451997" y="447310"/>
            <a:ext cx="1224300" cy="122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68" name="Google Shape;868;g2aa2fe4fc08_0_457"/>
          <p:cNvPicPr preferRelativeResize="0"/>
          <p:nvPr/>
        </p:nvPicPr>
        <p:blipFill rotWithShape="1">
          <a:blip r:embed="rId3">
            <a:alphaModFix/>
          </a:blip>
          <a:srcRect l="28406" t="43404" r="61753" b="23904"/>
          <a:stretch/>
        </p:blipFill>
        <p:spPr>
          <a:xfrm>
            <a:off x="7814162" y="592562"/>
            <a:ext cx="499826" cy="933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2aa571f7f6b_0_375"/>
          <p:cNvSpPr txBox="1"/>
          <p:nvPr/>
        </p:nvSpPr>
        <p:spPr>
          <a:xfrm>
            <a:off x="2595150" y="271975"/>
            <a:ext cx="6401700" cy="613380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L" sz="2200" b="1" i="0" u="none" strike="noStrike" cap="none">
                <a:solidFill>
                  <a:srgbClr val="FFFFFF"/>
                </a:solidFill>
                <a:highlight>
                  <a:srgbClr val="D17EFB"/>
                </a:highlight>
                <a:latin typeface="Comfortaa"/>
                <a:ea typeface="Comfortaa"/>
                <a:cs typeface="Comfortaa"/>
                <a:sym typeface="Comfortaa"/>
              </a:rPr>
              <a:t>EVALUACIÓN DE LA EXPERIENCIA 2</a:t>
            </a:r>
            <a:endParaRPr sz="2200" b="1" i="0" u="none" strike="noStrike" cap="none">
              <a:solidFill>
                <a:srgbClr val="FFFFFF"/>
              </a:solidFill>
              <a:highlight>
                <a:srgbClr val="D17EFB"/>
              </a:highlight>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a:p>
            <a:pPr marL="457200" marR="0" lvl="0" indent="-393700" algn="l" rtl="0">
              <a:lnSpc>
                <a:spcPct val="100000"/>
              </a:lnSpc>
              <a:spcBef>
                <a:spcPts val="0"/>
              </a:spcBef>
              <a:spcAft>
                <a:spcPts val="0"/>
              </a:spcAft>
              <a:buClr>
                <a:srgbClr val="666666"/>
              </a:buClr>
              <a:buSzPts val="2600"/>
              <a:buFont typeface="Comfortaa"/>
              <a:buChar char="-"/>
            </a:pPr>
            <a:r>
              <a:rPr lang="es-CL" sz="2200" b="0" i="0" u="none" strike="noStrike" cap="none">
                <a:solidFill>
                  <a:srgbClr val="494949"/>
                </a:solidFill>
                <a:latin typeface="Comfortaa"/>
                <a:ea typeface="Comfortaa"/>
                <a:cs typeface="Comfortaa"/>
                <a:sym typeface="Comfortaa"/>
              </a:rPr>
              <a:t>Elevator pitch</a:t>
            </a:r>
            <a:r>
              <a:rPr lang="es-CL" sz="2200">
                <a:solidFill>
                  <a:srgbClr val="494949"/>
                </a:solidFill>
                <a:latin typeface="Comfortaa"/>
                <a:ea typeface="Comfortaa"/>
                <a:cs typeface="Comfortaa"/>
                <a:sym typeface="Comfortaa"/>
              </a:rPr>
              <a:t> + </a:t>
            </a:r>
            <a:r>
              <a:rPr lang="es-CL" sz="2200" b="0" i="0" u="none" strike="noStrike" cap="none">
                <a:solidFill>
                  <a:srgbClr val="494949"/>
                </a:solidFill>
                <a:latin typeface="Comfortaa"/>
                <a:ea typeface="Comfortaa"/>
                <a:cs typeface="Comfortaa"/>
                <a:sym typeface="Comfortaa"/>
              </a:rPr>
              <a:t>B</a:t>
            </a:r>
            <a:r>
              <a:rPr lang="es-CL" sz="2200">
                <a:solidFill>
                  <a:srgbClr val="494949"/>
                </a:solidFill>
                <a:latin typeface="Comfortaa"/>
                <a:ea typeface="Comfortaa"/>
                <a:cs typeface="Comfortaa"/>
                <a:sym typeface="Comfortaa"/>
              </a:rPr>
              <a:t>itácora de actividades.</a:t>
            </a:r>
            <a:endParaRPr sz="2200">
              <a:solidFill>
                <a:srgbClr val="494949"/>
              </a:solidFill>
              <a:latin typeface="Comfortaa"/>
              <a:ea typeface="Comfortaa"/>
              <a:cs typeface="Comfortaa"/>
              <a:sym typeface="Comfortaa"/>
            </a:endParaRPr>
          </a:p>
          <a:p>
            <a:pPr marL="0" marR="0" lvl="0" indent="0" algn="l" rtl="0">
              <a:lnSpc>
                <a:spcPct val="100000"/>
              </a:lnSpc>
              <a:spcBef>
                <a:spcPts val="0"/>
              </a:spcBef>
              <a:spcAft>
                <a:spcPts val="0"/>
              </a:spcAft>
              <a:buNone/>
            </a:pPr>
            <a:endParaRPr sz="1800">
              <a:solidFill>
                <a:srgbClr val="494949"/>
              </a:solidFill>
              <a:latin typeface="Comfortaa"/>
              <a:ea typeface="Comfortaa"/>
              <a:cs typeface="Comfortaa"/>
              <a:sym typeface="Comfortaa"/>
            </a:endParaRPr>
          </a:p>
          <a:p>
            <a:pPr marL="457200" marR="0" lvl="0" indent="-228600" algn="l" rtl="0">
              <a:lnSpc>
                <a:spcPct val="100000"/>
              </a:lnSpc>
              <a:spcBef>
                <a:spcPts val="0"/>
              </a:spcBef>
              <a:spcAft>
                <a:spcPts val="0"/>
              </a:spcAft>
              <a:buClr>
                <a:srgbClr val="666666"/>
              </a:buClr>
              <a:buSzPts val="2200"/>
              <a:buFont typeface="Comfortaa"/>
              <a:buNone/>
            </a:pPr>
            <a:endParaRPr sz="1800" b="0" i="0" u="none" strike="noStrike" cap="none">
              <a:solidFill>
                <a:srgbClr val="494949"/>
              </a:solidFill>
              <a:latin typeface="Comfortaa"/>
              <a:ea typeface="Comfortaa"/>
              <a:cs typeface="Comfortaa"/>
              <a:sym typeface="Comfortaa"/>
            </a:endParaRPr>
          </a:p>
          <a:p>
            <a:pPr marL="88900" marR="0" lvl="0" indent="0" algn="l" rtl="0">
              <a:lnSpc>
                <a:spcPct val="100000"/>
              </a:lnSpc>
              <a:spcBef>
                <a:spcPts val="0"/>
              </a:spcBef>
              <a:spcAft>
                <a:spcPts val="0"/>
              </a:spcAft>
              <a:buNone/>
            </a:pPr>
            <a:endParaRPr sz="1800" b="0" i="0" u="none" strike="noStrike" cap="none">
              <a:solidFill>
                <a:srgbClr val="494949"/>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457200" marR="0" lvl="0" indent="-368300" algn="l" rtl="0">
              <a:lnSpc>
                <a:spcPct val="100000"/>
              </a:lnSpc>
              <a:spcBef>
                <a:spcPts val="0"/>
              </a:spcBef>
              <a:spcAft>
                <a:spcPts val="0"/>
              </a:spcAft>
              <a:buClr>
                <a:srgbClr val="3B3B3B"/>
              </a:buClr>
              <a:buSzPts val="2200"/>
              <a:buFont typeface="Comfortaa"/>
              <a:buChar char="-"/>
            </a:pPr>
            <a:r>
              <a:rPr lang="es-CL" sz="2200" b="1" i="0" u="none" strike="noStrike" cap="none">
                <a:solidFill>
                  <a:srgbClr val="3B3B3B"/>
                </a:solidFill>
                <a:latin typeface="Comfortaa"/>
                <a:ea typeface="Comfortaa"/>
                <a:cs typeface="Comfortaa"/>
                <a:sym typeface="Comfortaa"/>
              </a:rPr>
              <a:t>Quiz individual </a:t>
            </a:r>
            <a:r>
              <a:rPr lang="es-CL" sz="1800" i="0" u="none" strike="noStrike" cap="none">
                <a:solidFill>
                  <a:srgbClr val="3B3B3B"/>
                </a:solidFill>
                <a:latin typeface="Comfortaa"/>
                <a:ea typeface="Comfortaa"/>
                <a:cs typeface="Comfortaa"/>
                <a:sym typeface="Comfortaa"/>
              </a:rPr>
              <a:t>(50% de la calificación).</a:t>
            </a:r>
            <a:endParaRPr sz="180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omfortaa"/>
              <a:ea typeface="Comfortaa"/>
              <a:cs typeface="Comfortaa"/>
              <a:sym typeface="Comfortaa"/>
            </a:endParaRPr>
          </a:p>
        </p:txBody>
      </p:sp>
      <p:sp>
        <p:nvSpPr>
          <p:cNvPr id="190" name="Google Shape;190;g2aa571f7f6b_0_375"/>
          <p:cNvSpPr/>
          <p:nvPr/>
        </p:nvSpPr>
        <p:spPr>
          <a:xfrm>
            <a:off x="2730325" y="1849925"/>
            <a:ext cx="6172200" cy="34800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La bitácora de registro de actividades contiene:</a:t>
            </a:r>
            <a:endParaRPr sz="1400" b="0" i="0" u="none" strike="noStrike" cap="none">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endParaRPr sz="1400" b="0" i="0" u="none" strike="noStrike" cap="none">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a:solidFill>
                  <a:srgbClr val="666666"/>
                </a:solidFill>
                <a:latin typeface="Comfortaa"/>
                <a:ea typeface="Comfortaa"/>
                <a:cs typeface="Comfortaa"/>
                <a:sym typeface="Comfortaa"/>
              </a:rPr>
              <a:t>1. Iteración del propósito.</a:t>
            </a:r>
            <a:endParaRPr>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a:solidFill>
                  <a:srgbClr val="666666"/>
                </a:solidFill>
                <a:latin typeface="Comfortaa"/>
                <a:ea typeface="Comfortaa"/>
                <a:cs typeface="Comfortaa"/>
                <a:sym typeface="Comfortaa"/>
              </a:rPr>
              <a:t>2. Ideación:.Generación de ideas + Categorización de ideas + Selección idea final</a:t>
            </a:r>
            <a:endParaRPr>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a:solidFill>
                  <a:srgbClr val="666666"/>
                </a:solidFill>
                <a:latin typeface="Comfortaa"/>
                <a:ea typeface="Comfortaa"/>
                <a:cs typeface="Comfortaa"/>
                <a:sym typeface="Comfortaa"/>
              </a:rPr>
              <a:t>3. Lienzo propuesta de valor</a:t>
            </a:r>
            <a:endParaRPr>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a:solidFill>
                  <a:srgbClr val="666666"/>
                </a:solidFill>
                <a:latin typeface="Comfortaa"/>
                <a:ea typeface="Comfortaa"/>
                <a:cs typeface="Comfortaa"/>
                <a:sym typeface="Comfortaa"/>
              </a:rPr>
              <a:t>4. Propuesta de valor</a:t>
            </a:r>
            <a:endParaRPr>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a:solidFill>
                  <a:srgbClr val="666666"/>
                </a:solidFill>
                <a:latin typeface="Comfortaa"/>
                <a:ea typeface="Comfortaa"/>
                <a:cs typeface="Comfortaa"/>
                <a:sym typeface="Comfortaa"/>
              </a:rPr>
              <a:t>5. Entrevistas: Pauta y registro.</a:t>
            </a:r>
            <a:endParaRPr>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a:solidFill>
                  <a:srgbClr val="666666"/>
                </a:solidFill>
                <a:latin typeface="Comfortaa"/>
                <a:ea typeface="Comfortaa"/>
                <a:cs typeface="Comfortaa"/>
                <a:sym typeface="Comfortaa"/>
              </a:rPr>
              <a:t>6.  Desarrollo del benchmarking.</a:t>
            </a:r>
            <a:endParaRPr>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a:solidFill>
                  <a:srgbClr val="666666"/>
                </a:solidFill>
                <a:latin typeface="Comfortaa"/>
                <a:ea typeface="Comfortaa"/>
                <a:cs typeface="Comfortaa"/>
                <a:sym typeface="Comfortaa"/>
              </a:rPr>
              <a:t>7. Desarrollo del PMV.</a:t>
            </a:r>
            <a:endParaRPr>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a:solidFill>
                  <a:srgbClr val="666666"/>
                </a:solidFill>
                <a:latin typeface="Comfortaa"/>
                <a:ea typeface="Comfortaa"/>
                <a:cs typeface="Comfortaa"/>
                <a:sym typeface="Comfortaa"/>
              </a:rPr>
              <a:t>8. Validación de la propuesta de valor.</a:t>
            </a:r>
            <a:endParaRPr>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a:solidFill>
                  <a:srgbClr val="666666"/>
                </a:solidFill>
                <a:latin typeface="Comfortaa"/>
                <a:ea typeface="Comfortaa"/>
                <a:cs typeface="Comfortaa"/>
                <a:sym typeface="Comfortaa"/>
              </a:rPr>
              <a:t>9. Elevator pitch.</a:t>
            </a:r>
            <a:endParaRPr>
              <a:solidFill>
                <a:srgbClr val="666666"/>
              </a:solidFill>
              <a:latin typeface="Comfortaa"/>
              <a:ea typeface="Comfortaa"/>
              <a:cs typeface="Comfortaa"/>
              <a:sym typeface="Comfortaa"/>
            </a:endParaRPr>
          </a:p>
        </p:txBody>
      </p:sp>
      <p:sp>
        <p:nvSpPr>
          <p:cNvPr id="191" name="Google Shape;191;g2aa571f7f6b_0_375"/>
          <p:cNvSpPr/>
          <p:nvPr/>
        </p:nvSpPr>
        <p:spPr>
          <a:xfrm>
            <a:off x="241353" y="224705"/>
            <a:ext cx="2199000" cy="6408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latin typeface="Comfortaa"/>
                <a:ea typeface="Comfortaa"/>
                <a:cs typeface="Comfortaa"/>
                <a:sym typeface="Comfortaa"/>
              </a:rPr>
              <a:t>EA2</a:t>
            </a:r>
            <a:endParaRPr sz="1400" b="0" i="0" u="none" strike="noStrike" cap="none">
              <a:solidFill>
                <a:srgbClr val="000000"/>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chemeClr val="lt1"/>
                </a:solidFill>
                <a:latin typeface="Comfortaa"/>
                <a:ea typeface="Comfortaa"/>
                <a:cs typeface="Comfortaa"/>
                <a:sym typeface="Comfortaa"/>
              </a:rPr>
              <a:t>PROPONE UNA SOLUCIÓN INNOVADORA DE ACUERDO A SU ESPECIALIDAD</a:t>
            </a:r>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r>
              <a:rPr lang="es-CL" sz="1800" b="0" i="1" u="none" strike="noStrike" cap="none">
                <a:solidFill>
                  <a:schemeClr val="lt1"/>
                </a:solidFill>
                <a:latin typeface="Comfortaa"/>
                <a:ea typeface="Comfortaa"/>
                <a:cs typeface="Comfortaa"/>
                <a:sym typeface="Comfortaa"/>
              </a:rPr>
              <a:t>Evaluación 35%</a:t>
            </a:r>
            <a:endParaRPr sz="1800" b="0" i="0" u="none" strike="noStrike" cap="none">
              <a:solidFill>
                <a:schemeClr val="lt1"/>
              </a:solidFill>
              <a:latin typeface="Comfortaa"/>
              <a:ea typeface="Comfortaa"/>
              <a:cs typeface="Comfortaa"/>
              <a:sym typeface="Comforta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40"/>
          <p:cNvSpPr txBox="1">
            <a:spLocks noGrp="1"/>
          </p:cNvSpPr>
          <p:nvPr>
            <p:ph type="title" idx="4294967295"/>
          </p:nvPr>
        </p:nvSpPr>
        <p:spPr>
          <a:xfrm>
            <a:off x="148440" y="346856"/>
            <a:ext cx="8175600" cy="573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2400"/>
              <a:buFont typeface="Barlow"/>
              <a:buNone/>
            </a:pPr>
            <a:r>
              <a:rPr lang="es-CL" sz="1800">
                <a:solidFill>
                  <a:schemeClr val="lt1"/>
                </a:solidFill>
                <a:highlight>
                  <a:srgbClr val="C582F4"/>
                </a:highlight>
                <a:latin typeface="Comfortaa"/>
                <a:ea typeface="Comfortaa"/>
                <a:cs typeface="Comfortaa"/>
                <a:sym typeface="Comfortaa"/>
              </a:rPr>
              <a:t>ACTIVIDAD 7. DESARROLLO DEL PRODUCTO MÍNIMO VIABLE</a:t>
            </a:r>
            <a:endParaRPr sz="1800">
              <a:latin typeface="Comfortaa"/>
              <a:ea typeface="Comfortaa"/>
              <a:cs typeface="Comfortaa"/>
              <a:sym typeface="Comfortaa"/>
            </a:endParaRPr>
          </a:p>
        </p:txBody>
      </p:sp>
      <p:sp>
        <p:nvSpPr>
          <p:cNvPr id="875" name="Google Shape;875;p40"/>
          <p:cNvSpPr txBox="1"/>
          <p:nvPr/>
        </p:nvSpPr>
        <p:spPr>
          <a:xfrm>
            <a:off x="336125" y="1916832"/>
            <a:ext cx="8579400" cy="431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rgbClr val="77C6FC"/>
              </a:buClr>
              <a:buSzPts val="1600"/>
              <a:buFont typeface="Comfortaa Medium"/>
              <a:buNone/>
            </a:pPr>
            <a:r>
              <a:rPr lang="es-CL" sz="1600">
                <a:solidFill>
                  <a:srgbClr val="666666"/>
                </a:solidFill>
                <a:latin typeface="Comfortaa Medium"/>
                <a:ea typeface="Comfortaa Medium"/>
                <a:cs typeface="Comfortaa Medium"/>
                <a:sym typeface="Comfortaa Medium"/>
              </a:rPr>
              <a:t>Incorpore aquí su evidencia, bocetos, maqueta, entre otros.</a:t>
            </a:r>
            <a:endParaRPr>
              <a:solidFill>
                <a:srgbClr val="666666"/>
              </a:solidFill>
            </a:endParaRPr>
          </a:p>
        </p:txBody>
      </p:sp>
      <p:sp>
        <p:nvSpPr>
          <p:cNvPr id="876" name="Google Shape;876;p40"/>
          <p:cNvSpPr/>
          <p:nvPr/>
        </p:nvSpPr>
        <p:spPr>
          <a:xfrm>
            <a:off x="197250" y="1527775"/>
            <a:ext cx="8749500" cy="42459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i="1">
              <a:solidFill>
                <a:srgbClr val="666666"/>
              </a:solidFill>
              <a:latin typeface="Comfortaa SemiBold"/>
              <a:ea typeface="Comfortaa SemiBold"/>
              <a:cs typeface="Comfortaa SemiBold"/>
              <a:sym typeface="Comfortaa SemiBold"/>
            </a:endParaRPr>
          </a:p>
          <a:p>
            <a:pPr marL="0" lvl="0" indent="0" algn="l" rtl="0">
              <a:spcBef>
                <a:spcPts val="0"/>
              </a:spcBef>
              <a:spcAft>
                <a:spcPts val="0"/>
              </a:spcAft>
              <a:buNone/>
            </a:pPr>
            <a:endParaRPr i="1">
              <a:solidFill>
                <a:srgbClr val="666666"/>
              </a:solidFill>
              <a:latin typeface="Comfortaa SemiBold"/>
              <a:ea typeface="Comfortaa SemiBold"/>
              <a:cs typeface="Comfortaa SemiBold"/>
              <a:sym typeface="Comfortaa SemiBo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41"/>
          <p:cNvSpPr txBox="1"/>
          <p:nvPr/>
        </p:nvSpPr>
        <p:spPr>
          <a:xfrm>
            <a:off x="348000" y="843692"/>
            <a:ext cx="8448000" cy="5170616"/>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es-CL" sz="1800" b="0" i="0" u="none" strike="noStrike" cap="none">
                <a:solidFill>
                  <a:srgbClr val="666666"/>
                </a:solidFill>
                <a:highlight>
                  <a:srgbClr val="FFFFFF"/>
                </a:highlight>
                <a:latin typeface="Comfortaa"/>
                <a:ea typeface="Comfortaa"/>
                <a:cs typeface="Comfortaa"/>
                <a:sym typeface="Comfortaa"/>
              </a:rPr>
              <a:t>Ahora que tenemos nuestro PMV </a:t>
            </a:r>
            <a:r>
              <a:rPr lang="es-CL" sz="1800" b="0" i="0" u="none" strike="noStrike" cap="none">
                <a:solidFill>
                  <a:schemeClr val="lt1"/>
                </a:solidFill>
                <a:highlight>
                  <a:srgbClr val="D17EFB"/>
                </a:highlight>
                <a:latin typeface="Comfortaa"/>
                <a:ea typeface="Comfortaa"/>
                <a:cs typeface="Comfortaa"/>
                <a:sym typeface="Comfortaa"/>
              </a:rPr>
              <a:t>debemos validar nuestra propuesta de valor.</a:t>
            </a:r>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666666"/>
              </a:solidFill>
              <a:highlight>
                <a:srgbClr val="FFFFFF"/>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1800"/>
              <a:buFont typeface="Arial"/>
              <a:buNone/>
            </a:pPr>
            <a:r>
              <a:rPr lang="es-CL" sz="1800" b="0" i="0" u="none" strike="noStrike" cap="none">
                <a:solidFill>
                  <a:srgbClr val="666666"/>
                </a:solidFill>
                <a:highlight>
                  <a:srgbClr val="FFFFFF"/>
                </a:highlight>
                <a:latin typeface="Comfortaa"/>
                <a:ea typeface="Comfortaa"/>
                <a:cs typeface="Comfortaa"/>
                <a:sym typeface="Comfortaa"/>
              </a:rPr>
              <a:t>La validación de la propuesta de valor es un proceso que consiste en </a:t>
            </a:r>
            <a:r>
              <a:rPr lang="es-CL" sz="1800" b="0" i="0" u="none" strike="noStrike" cap="none">
                <a:solidFill>
                  <a:schemeClr val="lt1"/>
                </a:solidFill>
                <a:highlight>
                  <a:srgbClr val="D17EFB"/>
                </a:highlight>
                <a:latin typeface="Comfortaa"/>
                <a:ea typeface="Comfortaa"/>
                <a:cs typeface="Comfortaa"/>
                <a:sym typeface="Comfortaa"/>
              </a:rPr>
              <a:t>recopilar feedback de los clientes potenciales  </a:t>
            </a:r>
            <a:r>
              <a:rPr lang="es-CL" sz="1800" b="0" i="0" u="none" strike="noStrike" cap="none">
                <a:solidFill>
                  <a:srgbClr val="666666"/>
                </a:solidFill>
                <a:highlight>
                  <a:srgbClr val="FFFFFF"/>
                </a:highlight>
                <a:latin typeface="Comfortaa"/>
                <a:ea typeface="Comfortaa"/>
                <a:cs typeface="Comfortaa"/>
                <a:sym typeface="Comfortaa"/>
              </a:rPr>
              <a:t>para </a:t>
            </a:r>
            <a:r>
              <a:rPr lang="es-CL" sz="1800" b="0" i="0" u="none" strike="noStrike" cap="none">
                <a:solidFill>
                  <a:schemeClr val="lt1"/>
                </a:solidFill>
                <a:highlight>
                  <a:srgbClr val="D17EFB"/>
                </a:highlight>
                <a:latin typeface="Comfortaa"/>
                <a:ea typeface="Comfortaa"/>
                <a:cs typeface="Comfortaa"/>
                <a:sym typeface="Comfortaa"/>
              </a:rPr>
              <a:t>comprobar si la propuesta de valor es atractiva y tiene potencial de éxito.</a:t>
            </a:r>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666666"/>
              </a:solidFill>
              <a:highlight>
                <a:srgbClr val="FFFFFF"/>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1800"/>
              <a:buFont typeface="Arial"/>
              <a:buNone/>
            </a:pPr>
            <a:r>
              <a:rPr lang="es-CL" sz="1800" b="0" i="0" u="none" strike="noStrike" cap="none">
                <a:solidFill>
                  <a:srgbClr val="666666"/>
                </a:solidFill>
                <a:highlight>
                  <a:srgbClr val="FFFFFF"/>
                </a:highlight>
                <a:latin typeface="Comfortaa"/>
                <a:ea typeface="Comfortaa"/>
                <a:cs typeface="Comfortaa"/>
                <a:sym typeface="Comfortaa"/>
              </a:rPr>
              <a:t>La validación que realizaremos será sobre la propuesta de valor que mostraremos a través de nuestro PMV, es decir, queremos saber si las características y beneficios de nuestra solución son atractivas o no para los usuarios/clientes.</a:t>
            </a:r>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666666"/>
              </a:solidFill>
              <a:highlight>
                <a:srgbClr val="FFFFFF"/>
              </a:highlight>
              <a:latin typeface="Comfortaa"/>
              <a:ea typeface="Comfortaa"/>
              <a:cs typeface="Comfortaa"/>
              <a:sym typeface="Comforta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2"/>
          <p:cNvSpPr txBox="1"/>
          <p:nvPr/>
        </p:nvSpPr>
        <p:spPr>
          <a:xfrm>
            <a:off x="348000" y="312777"/>
            <a:ext cx="8448000" cy="6370945"/>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800"/>
              <a:buFont typeface="Arial"/>
              <a:buNone/>
            </a:pPr>
            <a:r>
              <a:rPr lang="es-CL" sz="2800" b="1" i="0" u="none" strike="noStrike" cap="none">
                <a:solidFill>
                  <a:schemeClr val="lt1"/>
                </a:solidFill>
                <a:highlight>
                  <a:srgbClr val="77C6FC"/>
                </a:highlight>
                <a:latin typeface="Comfortaa"/>
                <a:ea typeface="Comfortaa"/>
                <a:cs typeface="Comfortaa"/>
                <a:sym typeface="Comfortaa"/>
              </a:rPr>
              <a:t>¿Y CÓMO LO HAREMOS?</a:t>
            </a:r>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666666"/>
              </a:solidFill>
              <a:highlight>
                <a:srgbClr val="FFFFFF"/>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1800"/>
              <a:buFont typeface="Arial"/>
              <a:buNone/>
            </a:pPr>
            <a:r>
              <a:rPr lang="es-CL" sz="1800" b="0" i="0" u="none" strike="noStrike" cap="none">
                <a:solidFill>
                  <a:srgbClr val="666666"/>
                </a:solidFill>
                <a:highlight>
                  <a:srgbClr val="FFFFFF"/>
                </a:highlight>
                <a:latin typeface="Comfortaa"/>
                <a:ea typeface="Comfortaa"/>
                <a:cs typeface="Comfortaa"/>
                <a:sym typeface="Comfortaa"/>
              </a:rPr>
              <a:t>Validaremos nuestro PMV </a:t>
            </a:r>
            <a:r>
              <a:rPr lang="es-CL" sz="1800" b="0" i="0" u="none" strike="noStrike" cap="none">
                <a:solidFill>
                  <a:srgbClr val="77C6FC"/>
                </a:solidFill>
                <a:highlight>
                  <a:srgbClr val="FFFFFF"/>
                </a:highlight>
                <a:latin typeface="Comfortaa"/>
                <a:ea typeface="Comfortaa"/>
                <a:cs typeface="Comfortaa"/>
                <a:sym typeface="Comfortaa"/>
              </a:rPr>
              <a:t>a través de una publicación en una Red Social y estableceremos una métrica y criterio de éxito.</a:t>
            </a:r>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666666"/>
              </a:solidFill>
              <a:highlight>
                <a:srgbClr val="FFFFFF"/>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1800"/>
              <a:buFont typeface="Arial"/>
              <a:buNone/>
            </a:pPr>
            <a:r>
              <a:rPr lang="es-CL" sz="1800" b="0" i="0" u="none" strike="noStrike" cap="none">
                <a:solidFill>
                  <a:srgbClr val="666666"/>
                </a:solidFill>
                <a:highlight>
                  <a:srgbClr val="FFFFFF"/>
                </a:highlight>
                <a:latin typeface="Comfortaa"/>
                <a:ea typeface="Comfortaa"/>
                <a:cs typeface="Comfortaa"/>
                <a:sym typeface="Comfortaa"/>
              </a:rPr>
              <a:t>Las redes sociales son una excelente plataforma para validar un PMV. Son una forma eficaz de llegar a una audiencia amplia y obtener comentarios de los clientes potenciales.</a:t>
            </a:r>
            <a:endParaRPr sz="2400" b="0" i="0" u="none" strike="noStrike" cap="none">
              <a:solidFill>
                <a:srgbClr val="666666"/>
              </a:solidFill>
              <a:highlight>
                <a:srgbClr val="FFFFFF"/>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400"/>
              <a:buFont typeface="Arial"/>
              <a:buNone/>
            </a:pPr>
            <a:r>
              <a:rPr lang="es-CL" sz="2400" b="1" i="0" u="none" strike="noStrike" cap="none">
                <a:solidFill>
                  <a:schemeClr val="lt1"/>
                </a:solidFill>
                <a:highlight>
                  <a:srgbClr val="D17EFB"/>
                </a:highlight>
                <a:latin typeface="Comfortaa"/>
                <a:ea typeface="Comfortaa"/>
                <a:cs typeface="Comfortaa"/>
                <a:sym typeface="Comfortaa"/>
              </a:rPr>
              <a:t>Beneficios: </a:t>
            </a:r>
            <a:endParaRPr/>
          </a:p>
          <a:p>
            <a:pPr marL="0" marR="0" lvl="0" indent="0" algn="ctr" rtl="0">
              <a:lnSpc>
                <a:spcPct val="150000"/>
              </a:lnSpc>
              <a:spcBef>
                <a:spcPts val="0"/>
              </a:spcBef>
              <a:spcAft>
                <a:spcPts val="0"/>
              </a:spcAft>
              <a:buClr>
                <a:srgbClr val="000000"/>
              </a:buClr>
              <a:buSzPts val="2400"/>
              <a:buFont typeface="Arial"/>
              <a:buNone/>
            </a:pPr>
            <a:r>
              <a:rPr lang="es-CL" sz="2400" b="1" i="0" u="none" strike="noStrike" cap="none">
                <a:solidFill>
                  <a:schemeClr val="lt1"/>
                </a:solidFill>
                <a:highlight>
                  <a:srgbClr val="D17EFB"/>
                </a:highlight>
                <a:latin typeface="Comfortaa"/>
                <a:ea typeface="Comfortaa"/>
                <a:cs typeface="Comfortaa"/>
                <a:sym typeface="Comfortaa"/>
              </a:rPr>
              <a:t>Alcance</a:t>
            </a:r>
            <a:endParaRPr/>
          </a:p>
          <a:p>
            <a:pPr marL="0" marR="0" lvl="0" indent="0" algn="ctr" rtl="0">
              <a:lnSpc>
                <a:spcPct val="150000"/>
              </a:lnSpc>
              <a:spcBef>
                <a:spcPts val="0"/>
              </a:spcBef>
              <a:spcAft>
                <a:spcPts val="0"/>
              </a:spcAft>
              <a:buClr>
                <a:srgbClr val="000000"/>
              </a:buClr>
              <a:buSzPts val="2400"/>
              <a:buFont typeface="Arial"/>
              <a:buNone/>
            </a:pPr>
            <a:r>
              <a:rPr lang="es-CL" sz="2400" b="1" i="0" u="none" strike="noStrike" cap="none">
                <a:solidFill>
                  <a:schemeClr val="lt1"/>
                </a:solidFill>
                <a:highlight>
                  <a:srgbClr val="D17EFB"/>
                </a:highlight>
                <a:latin typeface="Comfortaa"/>
                <a:ea typeface="Comfortaa"/>
                <a:cs typeface="Comfortaa"/>
                <a:sym typeface="Comfortaa"/>
              </a:rPr>
              <a:t>Comentarios</a:t>
            </a:r>
            <a:endParaRPr/>
          </a:p>
          <a:p>
            <a:pPr marL="0" marR="0" lvl="0" indent="0" algn="ctr" rtl="0">
              <a:lnSpc>
                <a:spcPct val="150000"/>
              </a:lnSpc>
              <a:spcBef>
                <a:spcPts val="0"/>
              </a:spcBef>
              <a:spcAft>
                <a:spcPts val="0"/>
              </a:spcAft>
              <a:buClr>
                <a:srgbClr val="000000"/>
              </a:buClr>
              <a:buSzPts val="2400"/>
              <a:buFont typeface="Arial"/>
              <a:buNone/>
            </a:pPr>
            <a:r>
              <a:rPr lang="es-CL" sz="2400" b="1" i="0" u="none" strike="noStrike" cap="none">
                <a:solidFill>
                  <a:schemeClr val="lt1"/>
                </a:solidFill>
                <a:highlight>
                  <a:srgbClr val="D17EFB"/>
                </a:highlight>
                <a:latin typeface="Comfortaa"/>
                <a:ea typeface="Comfortaa"/>
                <a:cs typeface="Comfortaa"/>
                <a:sym typeface="Comfortaa"/>
              </a:rPr>
              <a:t>Iteración</a:t>
            </a:r>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666666"/>
              </a:solidFill>
              <a:highlight>
                <a:srgbClr val="FFFFFF"/>
              </a:highlight>
              <a:latin typeface="Comfortaa"/>
              <a:ea typeface="Comfortaa"/>
              <a:cs typeface="Comfortaa"/>
              <a:sym typeface="Comforta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43"/>
          <p:cNvSpPr txBox="1"/>
          <p:nvPr/>
        </p:nvSpPr>
        <p:spPr>
          <a:xfrm>
            <a:off x="348000" y="122908"/>
            <a:ext cx="4406880" cy="6417111"/>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800"/>
              <a:buFont typeface="Arial"/>
              <a:buNone/>
            </a:pPr>
            <a:r>
              <a:rPr lang="es-CL" sz="2800" b="1" i="0" u="none" strike="noStrike" cap="none">
                <a:solidFill>
                  <a:schemeClr val="lt1"/>
                </a:solidFill>
                <a:highlight>
                  <a:srgbClr val="77C6FC"/>
                </a:highlight>
                <a:latin typeface="Comfortaa"/>
                <a:ea typeface="Comfortaa"/>
                <a:cs typeface="Comfortaa"/>
                <a:sym typeface="Comfortaa"/>
              </a:rPr>
              <a:t>PASOS</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D17EFB"/>
                </a:solidFill>
                <a:highlight>
                  <a:srgbClr val="FFFFFF"/>
                </a:highlight>
                <a:latin typeface="Comfortaa"/>
                <a:ea typeface="Comfortaa"/>
                <a:cs typeface="Comfortaa"/>
                <a:sym typeface="Comfortaa"/>
              </a:rPr>
              <a:t>1. Crea una cuenta</a:t>
            </a:r>
            <a:r>
              <a:rPr lang="es-CL" sz="1600" b="0" i="0" u="none" strike="noStrike" cap="none">
                <a:solidFill>
                  <a:srgbClr val="666666"/>
                </a:solidFill>
                <a:highlight>
                  <a:srgbClr val="FFFFFF"/>
                </a:highlight>
                <a:latin typeface="Comfortaa"/>
                <a:ea typeface="Comfortaa"/>
                <a:cs typeface="Comfortaa"/>
                <a:sym typeface="Comfortaa"/>
              </a:rPr>
              <a:t> de redes sociales para tu PMV (o utiliza alguna del equipo). Asegúrate de que tu cuenta tenga </a:t>
            </a:r>
            <a:r>
              <a:rPr lang="es-CL" sz="1600" b="0" i="0" u="none" strike="noStrike" cap="none">
                <a:solidFill>
                  <a:srgbClr val="D17EFB"/>
                </a:solidFill>
                <a:highlight>
                  <a:srgbClr val="FFFFFF"/>
                </a:highlight>
                <a:latin typeface="Comfortaa"/>
                <a:ea typeface="Comfortaa"/>
                <a:cs typeface="Comfortaa"/>
                <a:sym typeface="Comfortaa"/>
              </a:rPr>
              <a:t>una biografía clara y concisa que explique tu propuesta de valor</a:t>
            </a:r>
            <a:r>
              <a:rPr lang="es-CL" sz="1600" b="0" i="0" u="none" strike="noStrike" cap="none">
                <a:solidFill>
                  <a:srgbClr val="666666"/>
                </a:solidFill>
                <a:highlight>
                  <a:srgbClr val="FFFFFF"/>
                </a:highlight>
                <a:latin typeface="Comfortaa"/>
                <a:ea typeface="Comfortaa"/>
                <a:cs typeface="Comfortaa"/>
                <a:sym typeface="Comfortaa"/>
              </a:rPr>
              <a:t>.</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666666"/>
                </a:solidFill>
                <a:highlight>
                  <a:srgbClr val="FFFFFF"/>
                </a:highlight>
                <a:latin typeface="Comfortaa"/>
                <a:ea typeface="Comfortaa"/>
                <a:cs typeface="Comfortaa"/>
                <a:sym typeface="Comfortaa"/>
              </a:rPr>
              <a:t>2. </a:t>
            </a:r>
            <a:r>
              <a:rPr lang="es-CL" sz="1600" b="0" i="0" u="none" strike="noStrike" cap="none">
                <a:solidFill>
                  <a:srgbClr val="D17EFB"/>
                </a:solidFill>
                <a:highlight>
                  <a:srgbClr val="FFFFFF"/>
                </a:highlight>
                <a:latin typeface="Comfortaa"/>
                <a:ea typeface="Comfortaa"/>
                <a:cs typeface="Comfortaa"/>
                <a:sym typeface="Comfortaa"/>
              </a:rPr>
              <a:t>Publica contenido atractivo e informativo</a:t>
            </a:r>
            <a:r>
              <a:rPr lang="es-CL" sz="1600" b="0" i="0" u="none" strike="noStrike" cap="none">
                <a:solidFill>
                  <a:srgbClr val="666666"/>
                </a:solidFill>
                <a:highlight>
                  <a:srgbClr val="FFFFFF"/>
                </a:highlight>
                <a:latin typeface="Comfortaa"/>
                <a:ea typeface="Comfortaa"/>
                <a:cs typeface="Comfortaa"/>
                <a:sym typeface="Comfortaa"/>
              </a:rPr>
              <a:t> sobre tu PMV. Esto podría incluir </a:t>
            </a:r>
            <a:r>
              <a:rPr lang="es-CL" sz="1600" b="0" i="0" u="none" strike="noStrike" cap="none">
                <a:solidFill>
                  <a:srgbClr val="D17EFB"/>
                </a:solidFill>
                <a:highlight>
                  <a:srgbClr val="FFFFFF"/>
                </a:highlight>
                <a:latin typeface="Comfortaa"/>
                <a:ea typeface="Comfortaa"/>
                <a:cs typeface="Comfortaa"/>
                <a:sym typeface="Comfortaa"/>
              </a:rPr>
              <a:t>imágenes, videos, GIF, infografías y más</a:t>
            </a:r>
            <a:r>
              <a:rPr lang="es-CL" sz="1600" b="0" i="0" u="none" strike="noStrike" cap="none">
                <a:solidFill>
                  <a:srgbClr val="666666"/>
                </a:solidFill>
                <a:highlight>
                  <a:srgbClr val="FFFFFF"/>
                </a:highlight>
                <a:latin typeface="Comfortaa"/>
                <a:ea typeface="Comfortaa"/>
                <a:cs typeface="Comfortaa"/>
                <a:sym typeface="Comfortaa"/>
              </a:rPr>
              <a:t>.</a:t>
            </a:r>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666666"/>
                </a:solidFill>
                <a:highlight>
                  <a:srgbClr val="FFFFFF"/>
                </a:highlight>
                <a:latin typeface="Comfortaa"/>
                <a:ea typeface="Comfortaa"/>
                <a:cs typeface="Comfortaa"/>
                <a:sym typeface="Comfortaa"/>
              </a:rPr>
              <a:t>Utiliza </a:t>
            </a:r>
            <a:r>
              <a:rPr lang="es-CL" sz="1600" b="0" i="0" u="none" strike="noStrike" cap="none">
                <a:solidFill>
                  <a:srgbClr val="D17EFB"/>
                </a:solidFill>
                <a:highlight>
                  <a:srgbClr val="FFFFFF"/>
                </a:highlight>
                <a:latin typeface="Comfortaa"/>
                <a:ea typeface="Comfortaa"/>
                <a:cs typeface="Comfortaa"/>
                <a:sym typeface="Comfortaa"/>
              </a:rPr>
              <a:t>hashtags relevantes </a:t>
            </a:r>
            <a:r>
              <a:rPr lang="es-CL" sz="1600" b="0" i="0" u="none" strike="noStrike" cap="none">
                <a:solidFill>
                  <a:srgbClr val="666666"/>
                </a:solidFill>
                <a:highlight>
                  <a:srgbClr val="FFFFFF"/>
                </a:highlight>
                <a:latin typeface="Comfortaa"/>
                <a:ea typeface="Comfortaa"/>
                <a:cs typeface="Comfortaa"/>
                <a:sym typeface="Comfortaa"/>
              </a:rPr>
              <a:t>para que tu contenido sea descubierto por más personas.</a:t>
            </a:r>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rgbClr val="666666"/>
              </a:solidFill>
              <a:highlight>
                <a:srgbClr val="FFFFFF"/>
              </a:highlight>
              <a:latin typeface="Comfortaa"/>
              <a:ea typeface="Comfortaa"/>
              <a:cs typeface="Comfortaa"/>
              <a:sym typeface="Comfortaa"/>
            </a:endParaRPr>
          </a:p>
        </p:txBody>
      </p:sp>
      <p:pic>
        <p:nvPicPr>
          <p:cNvPr id="895" name="Google Shape;895;p43"/>
          <p:cNvPicPr preferRelativeResize="0"/>
          <p:nvPr/>
        </p:nvPicPr>
        <p:blipFill>
          <a:blip r:embed="rId3">
            <a:alphaModFix/>
          </a:blip>
          <a:stretch>
            <a:fillRect/>
          </a:stretch>
        </p:blipFill>
        <p:spPr>
          <a:xfrm>
            <a:off x="5059680" y="0"/>
            <a:ext cx="4084319" cy="61279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44"/>
          <p:cNvSpPr txBox="1"/>
          <p:nvPr/>
        </p:nvSpPr>
        <p:spPr>
          <a:xfrm>
            <a:off x="348000" y="90428"/>
            <a:ext cx="4309344" cy="6047779"/>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800"/>
              <a:buFont typeface="Arial"/>
              <a:buNone/>
            </a:pPr>
            <a:r>
              <a:rPr lang="es-CL" sz="2800" b="1" i="0" u="none" strike="noStrike" cap="none">
                <a:solidFill>
                  <a:schemeClr val="lt1"/>
                </a:solidFill>
                <a:highlight>
                  <a:srgbClr val="77C6FC"/>
                </a:highlight>
                <a:latin typeface="Comfortaa"/>
                <a:ea typeface="Comfortaa"/>
                <a:cs typeface="Comfortaa"/>
                <a:sym typeface="Comfortaa"/>
              </a:rPr>
              <a:t>PASOS</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666666"/>
                </a:solidFill>
                <a:highlight>
                  <a:srgbClr val="FFFFFF"/>
                </a:highlight>
                <a:latin typeface="Comfortaa"/>
                <a:ea typeface="Comfortaa"/>
                <a:cs typeface="Comfortaa"/>
                <a:sym typeface="Comfortaa"/>
              </a:rPr>
              <a:t>3. </a:t>
            </a:r>
            <a:r>
              <a:rPr lang="es-CL" sz="1600" b="0" i="0" u="none" strike="noStrike" cap="none">
                <a:solidFill>
                  <a:srgbClr val="D17EFB"/>
                </a:solidFill>
                <a:highlight>
                  <a:srgbClr val="FFFFFF"/>
                </a:highlight>
                <a:latin typeface="Comfortaa"/>
                <a:ea typeface="Comfortaa"/>
                <a:cs typeface="Comfortaa"/>
                <a:sym typeface="Comfortaa"/>
              </a:rPr>
              <a:t>Interactúa con tus seguidores. Responde a sus comentarios y preguntas para construir relaciones</a:t>
            </a:r>
            <a:r>
              <a:rPr lang="es-CL" sz="1600" b="0" i="0" u="none" strike="noStrike" cap="none">
                <a:solidFill>
                  <a:srgbClr val="666666"/>
                </a:solidFill>
                <a:highlight>
                  <a:srgbClr val="FFFFFF"/>
                </a:highlight>
                <a:latin typeface="Comfortaa"/>
                <a:ea typeface="Comfortaa"/>
                <a:cs typeface="Comfortaa"/>
                <a:sym typeface="Comfortaa"/>
              </a:rPr>
              <a:t>.</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600"/>
              <a:buFont typeface="Arial"/>
              <a:buNone/>
            </a:pPr>
            <a:r>
              <a:rPr lang="es-CL" sz="1600" b="0" i="0" u="none" strike="noStrike" cap="none">
                <a:solidFill>
                  <a:srgbClr val="666666"/>
                </a:solidFill>
                <a:highlight>
                  <a:srgbClr val="FFFFFF"/>
                </a:highlight>
                <a:latin typeface="Comfortaa"/>
                <a:ea typeface="Comfortaa"/>
                <a:cs typeface="Comfortaa"/>
                <a:sym typeface="Comfortaa"/>
              </a:rPr>
              <a:t>4. Realiza preguntas a tus seguidores. Esto te ayudará a </a:t>
            </a:r>
            <a:r>
              <a:rPr lang="es-CL" sz="1600" b="0" i="0" u="none" strike="noStrike" cap="none">
                <a:solidFill>
                  <a:srgbClr val="D17EFB"/>
                </a:solidFill>
                <a:highlight>
                  <a:srgbClr val="FFFFFF"/>
                </a:highlight>
                <a:latin typeface="Comfortaa"/>
                <a:ea typeface="Comfortaa"/>
                <a:cs typeface="Comfortaa"/>
                <a:sym typeface="Comfortaa"/>
              </a:rPr>
              <a:t>comprender mejor sus necesidades y deseos</a:t>
            </a:r>
            <a:r>
              <a:rPr lang="es-CL" sz="1600" b="0" i="0" u="none" strike="noStrike" cap="none">
                <a:solidFill>
                  <a:srgbClr val="666666"/>
                </a:solidFill>
                <a:highlight>
                  <a:srgbClr val="FFFFFF"/>
                </a:highlight>
                <a:latin typeface="Comfortaa"/>
                <a:ea typeface="Comfortaa"/>
                <a:cs typeface="Comfortaa"/>
                <a:sym typeface="Comfortaa"/>
              </a:rPr>
              <a:t>.</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rgbClr val="666666"/>
              </a:solidFill>
              <a:highlight>
                <a:srgbClr val="FFFFFF"/>
              </a:highlight>
              <a:latin typeface="Comfortaa"/>
              <a:ea typeface="Comfortaa"/>
              <a:cs typeface="Comfortaa"/>
              <a:sym typeface="Comfortaa"/>
            </a:endParaRPr>
          </a:p>
        </p:txBody>
      </p:sp>
      <p:pic>
        <p:nvPicPr>
          <p:cNvPr id="902" name="Google Shape;902;p44"/>
          <p:cNvPicPr preferRelativeResize="0"/>
          <p:nvPr/>
        </p:nvPicPr>
        <p:blipFill>
          <a:blip r:embed="rId3">
            <a:alphaModFix/>
          </a:blip>
          <a:stretch>
            <a:fillRect/>
          </a:stretch>
        </p:blipFill>
        <p:spPr>
          <a:xfrm>
            <a:off x="5059680" y="0"/>
            <a:ext cx="4084319" cy="61279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45"/>
          <p:cNvSpPr txBox="1"/>
          <p:nvPr/>
        </p:nvSpPr>
        <p:spPr>
          <a:xfrm>
            <a:off x="69950" y="160250"/>
            <a:ext cx="4824600" cy="6264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800"/>
              <a:buFont typeface="Arial"/>
              <a:buNone/>
            </a:pPr>
            <a:r>
              <a:rPr lang="es-CL" sz="2800" b="1" i="0" u="none" strike="noStrike" cap="none">
                <a:solidFill>
                  <a:schemeClr val="lt1"/>
                </a:solidFill>
                <a:highlight>
                  <a:srgbClr val="77C6FC"/>
                </a:highlight>
                <a:latin typeface="Comfortaa"/>
                <a:ea typeface="Comfortaa"/>
                <a:cs typeface="Comfortaa"/>
                <a:sym typeface="Comfortaa"/>
              </a:rPr>
              <a:t>ESTABLECER LA MÉTRICA </a:t>
            </a:r>
            <a:endParaRPr/>
          </a:p>
          <a:p>
            <a:pPr marL="0" marR="0" lvl="0" indent="0" algn="l" rtl="0">
              <a:lnSpc>
                <a:spcPct val="150000"/>
              </a:lnSpc>
              <a:spcBef>
                <a:spcPts val="0"/>
              </a:spcBef>
              <a:spcAft>
                <a:spcPts val="0"/>
              </a:spcAft>
              <a:buClr>
                <a:srgbClr val="000000"/>
              </a:buClr>
              <a:buSzPts val="1600"/>
              <a:buFont typeface="Arial"/>
              <a:buNone/>
            </a:pPr>
            <a:endParaRPr sz="1600" b="0" i="0"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666666"/>
                </a:solidFill>
                <a:highlight>
                  <a:srgbClr val="FFFFFF"/>
                </a:highlight>
                <a:latin typeface="Comfortaa"/>
                <a:ea typeface="Comfortaa"/>
                <a:cs typeface="Comfortaa"/>
                <a:sym typeface="Comfortaa"/>
              </a:rPr>
              <a:t>Una vez realizada  la publicación, debemos </a:t>
            </a:r>
            <a:r>
              <a:rPr lang="es-CL" sz="1400" b="0" i="0" u="none" strike="noStrike" cap="none">
                <a:solidFill>
                  <a:srgbClr val="D17EFB"/>
                </a:solidFill>
                <a:highlight>
                  <a:srgbClr val="FFFFFF"/>
                </a:highlight>
                <a:latin typeface="Comfortaa"/>
                <a:ea typeface="Comfortaa"/>
                <a:cs typeface="Comfortaa"/>
                <a:sym typeface="Comfortaa"/>
              </a:rPr>
              <a:t>establecer la métrica, </a:t>
            </a:r>
            <a:r>
              <a:rPr lang="es-CL" sz="1400" b="0" i="0" u="none" strike="noStrike" cap="none">
                <a:solidFill>
                  <a:srgbClr val="666666"/>
                </a:solidFill>
                <a:highlight>
                  <a:srgbClr val="FFFFFF"/>
                </a:highlight>
                <a:latin typeface="Comfortaa"/>
                <a:ea typeface="Comfortaa"/>
                <a:cs typeface="Comfortaa"/>
                <a:sym typeface="Comfortaa"/>
              </a:rPr>
              <a:t>que no es más que la medición que nos permite saber si la hipótesis se valida o no. Son los </a:t>
            </a:r>
            <a:r>
              <a:rPr lang="es-CL" sz="1400" b="0" i="0" u="none" strike="noStrike" cap="none">
                <a:solidFill>
                  <a:srgbClr val="D17EFB"/>
                </a:solidFill>
                <a:highlight>
                  <a:srgbClr val="FFFFFF"/>
                </a:highlight>
                <a:latin typeface="Comfortaa"/>
                <a:ea typeface="Comfortaa"/>
                <a:cs typeface="Comfortaa"/>
                <a:sym typeface="Comfortaa"/>
              </a:rPr>
              <a:t>datos que se medirán en la validación. </a:t>
            </a:r>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666666"/>
                </a:solidFill>
                <a:highlight>
                  <a:srgbClr val="FFFFFF"/>
                </a:highlight>
                <a:latin typeface="Comfortaa"/>
                <a:ea typeface="Comfortaa"/>
                <a:cs typeface="Comfortaa"/>
                <a:sym typeface="Comfortaa"/>
              </a:rPr>
              <a:t>Por lo tanto debemos establecer un criterio de éxito, que es lo que esperamos que ocurra para poder validar nuestra hipótesis. </a:t>
            </a:r>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666666"/>
              </a:solidFill>
              <a:highlight>
                <a:srgbClr val="FFFFFF"/>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chemeClr val="lt1"/>
                </a:solidFill>
                <a:highlight>
                  <a:srgbClr val="D17EFB"/>
                </a:highlight>
                <a:latin typeface="Comfortaa"/>
                <a:ea typeface="Comfortaa"/>
                <a:cs typeface="Comfortaa"/>
                <a:sym typeface="Comfortaa"/>
              </a:rPr>
              <a:t>Ejemplo: </a:t>
            </a:r>
            <a:endParaRPr/>
          </a:p>
          <a:p>
            <a:pPr marL="0" marR="0" lvl="0" indent="0" algn="l" rtl="0">
              <a:lnSpc>
                <a:spcPct val="150000"/>
              </a:lnSpc>
              <a:spcBef>
                <a:spcPts val="0"/>
              </a:spcBef>
              <a:spcAft>
                <a:spcPts val="0"/>
              </a:spcAft>
              <a:buClr>
                <a:srgbClr val="000000"/>
              </a:buClr>
              <a:buSzPts val="1400"/>
              <a:buFont typeface="Arial"/>
              <a:buNone/>
            </a:pPr>
            <a:r>
              <a:rPr lang="es-CL" sz="1400" b="1" i="1" u="none" strike="noStrike" cap="none">
                <a:solidFill>
                  <a:srgbClr val="666666"/>
                </a:solidFill>
                <a:highlight>
                  <a:srgbClr val="FFFFFF"/>
                </a:highlight>
                <a:latin typeface="Comfortaa"/>
                <a:ea typeface="Comfortaa"/>
                <a:cs typeface="Comfortaa"/>
                <a:sym typeface="Comfortaa"/>
              </a:rPr>
              <a:t>Métrica: Cantidad de Likes a nuestra publicación</a:t>
            </a:r>
            <a:endParaRPr/>
          </a:p>
          <a:p>
            <a:pPr marL="0" marR="0" lvl="0" indent="0" algn="l" rtl="0">
              <a:lnSpc>
                <a:spcPct val="150000"/>
              </a:lnSpc>
              <a:spcBef>
                <a:spcPts val="0"/>
              </a:spcBef>
              <a:spcAft>
                <a:spcPts val="0"/>
              </a:spcAft>
              <a:buClr>
                <a:srgbClr val="000000"/>
              </a:buClr>
              <a:buSzPts val="1400"/>
              <a:buFont typeface="Arial"/>
              <a:buNone/>
            </a:pPr>
            <a:r>
              <a:rPr lang="es-CL" sz="1400" b="1" i="1" u="none" strike="noStrike" cap="none">
                <a:solidFill>
                  <a:srgbClr val="666666"/>
                </a:solidFill>
                <a:highlight>
                  <a:srgbClr val="FFFFFF"/>
                </a:highlight>
                <a:latin typeface="Comfortaa"/>
                <a:ea typeface="Comfortaa"/>
                <a:cs typeface="Comfortaa"/>
                <a:sym typeface="Comfortaa"/>
              </a:rPr>
              <a:t>Criterio de éxito: 100 likes en una determinada cantidad de tiempo.</a:t>
            </a:r>
            <a:endParaRPr sz="1600" b="0" i="0" u="none" strike="noStrike" cap="none">
              <a:solidFill>
                <a:srgbClr val="666666"/>
              </a:solidFill>
              <a:highlight>
                <a:srgbClr val="FFFFFF"/>
              </a:highlight>
              <a:latin typeface="Comfortaa"/>
              <a:ea typeface="Comfortaa"/>
              <a:cs typeface="Comfortaa"/>
              <a:sym typeface="Comfortaa"/>
            </a:endParaRPr>
          </a:p>
        </p:txBody>
      </p:sp>
      <p:pic>
        <p:nvPicPr>
          <p:cNvPr id="909" name="Google Shape;909;p45"/>
          <p:cNvPicPr preferRelativeResize="0"/>
          <p:nvPr/>
        </p:nvPicPr>
        <p:blipFill>
          <a:blip r:embed="rId3">
            <a:alphaModFix/>
          </a:blip>
          <a:stretch>
            <a:fillRect/>
          </a:stretch>
        </p:blipFill>
        <p:spPr>
          <a:xfrm>
            <a:off x="5070225" y="0"/>
            <a:ext cx="4073776" cy="61031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46"/>
          <p:cNvSpPr/>
          <p:nvPr/>
        </p:nvSpPr>
        <p:spPr>
          <a:xfrm>
            <a:off x="285537" y="231304"/>
            <a:ext cx="8567100" cy="5760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t" anchorCtr="0">
            <a:noAutofit/>
          </a:bodyPr>
          <a:lstStyle/>
          <a:p>
            <a:pPr marL="0" marR="0" lvl="0" indent="0" algn="l" rtl="0">
              <a:lnSpc>
                <a:spcPct val="150000"/>
              </a:lnSpc>
              <a:spcBef>
                <a:spcPts val="0"/>
              </a:spcBef>
              <a:spcAft>
                <a:spcPts val="0"/>
              </a:spcAft>
              <a:buClr>
                <a:srgbClr val="000000"/>
              </a:buClr>
              <a:buSzPts val="4000"/>
              <a:buFont typeface="Arial"/>
              <a:buNone/>
            </a:pPr>
            <a:r>
              <a:rPr lang="es-CL" sz="4000" b="1" i="0" u="none" strike="noStrike" cap="none">
                <a:solidFill>
                  <a:schemeClr val="lt1"/>
                </a:solidFill>
                <a:highlight>
                  <a:srgbClr val="77C6FC"/>
                </a:highlight>
                <a:latin typeface="Comfortaa"/>
                <a:ea typeface="Comfortaa"/>
                <a:cs typeface="Comfortaa"/>
                <a:sym typeface="Comfortaa"/>
              </a:rPr>
              <a:t>TRABAJO EN CLASES /</a:t>
            </a:r>
            <a:endParaRPr sz="40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2000"/>
              <a:buFont typeface="Arial"/>
              <a:buNone/>
            </a:pPr>
            <a:r>
              <a:rPr lang="es-CL" sz="2000" b="1" i="0" u="none" strike="noStrike" cap="none">
                <a:solidFill>
                  <a:schemeClr val="lt1"/>
                </a:solidFill>
                <a:highlight>
                  <a:srgbClr val="77C6FC"/>
                </a:highlight>
                <a:latin typeface="Comfortaa"/>
                <a:ea typeface="Comfortaa"/>
                <a:cs typeface="Comfortaa"/>
                <a:sym typeface="Comfortaa"/>
              </a:rPr>
              <a:t>Bitácora de registro de actividades </a:t>
            </a:r>
            <a:endParaRPr sz="20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a:solidFill>
                  <a:schemeClr val="lt1"/>
                </a:solidFill>
                <a:latin typeface="Comfortaa"/>
                <a:ea typeface="Comfortaa"/>
                <a:cs typeface="Comfortaa"/>
                <a:sym typeface="Comfortaa"/>
              </a:rPr>
              <a:t>7.2</a:t>
            </a:r>
            <a:r>
              <a:rPr lang="es-CL" sz="2400" b="1" i="0" u="none" strike="noStrike" cap="none">
                <a:solidFill>
                  <a:schemeClr val="lt1"/>
                </a:solidFill>
                <a:latin typeface="Comfortaa"/>
                <a:ea typeface="Comfortaa"/>
                <a:cs typeface="Comfortaa"/>
                <a:sym typeface="Comfortaa"/>
              </a:rPr>
              <a:t> VALIDACIÓN </a:t>
            </a:r>
            <a:r>
              <a:rPr lang="es-CL" sz="2400" b="1">
                <a:solidFill>
                  <a:schemeClr val="lt1"/>
                </a:solidFill>
                <a:latin typeface="Comfortaa"/>
                <a:ea typeface="Comfortaa"/>
                <a:cs typeface="Comfortaa"/>
                <a:sym typeface="Comfortaa"/>
              </a:rPr>
              <a:t>DEL PRODUCTO MÍNIMO VIABLE</a:t>
            </a: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i="0" u="none" strike="noStrike" cap="none">
                <a:solidFill>
                  <a:schemeClr val="lt1"/>
                </a:solidFill>
                <a:latin typeface="Comfortaa"/>
                <a:ea typeface="Comfortaa"/>
                <a:cs typeface="Comfortaa"/>
                <a:sym typeface="Comfortaa"/>
              </a:rPr>
              <a:t>En casa. Grupal.</a:t>
            </a: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p:txBody>
      </p:sp>
      <p:sp>
        <p:nvSpPr>
          <p:cNvPr id="916" name="Google Shape;916;p46"/>
          <p:cNvSpPr/>
          <p:nvPr/>
        </p:nvSpPr>
        <p:spPr>
          <a:xfrm>
            <a:off x="7451997" y="447310"/>
            <a:ext cx="1224300" cy="122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17" name="Google Shape;917;p46"/>
          <p:cNvPicPr preferRelativeResize="0"/>
          <p:nvPr/>
        </p:nvPicPr>
        <p:blipFill rotWithShape="1">
          <a:blip r:embed="rId3">
            <a:alphaModFix/>
          </a:blip>
          <a:srcRect l="28406" t="43404" r="61753" b="23904"/>
          <a:stretch/>
        </p:blipFill>
        <p:spPr>
          <a:xfrm>
            <a:off x="7814162" y="592562"/>
            <a:ext cx="499826" cy="9336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7"/>
          <p:cNvSpPr txBox="1">
            <a:spLocks noGrp="1"/>
          </p:cNvSpPr>
          <p:nvPr>
            <p:ph type="title" idx="4294967295"/>
          </p:nvPr>
        </p:nvSpPr>
        <p:spPr>
          <a:xfrm>
            <a:off x="148440" y="346856"/>
            <a:ext cx="8175600" cy="573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2400"/>
              <a:buFont typeface="Barlow"/>
              <a:buNone/>
            </a:pPr>
            <a:r>
              <a:rPr lang="es-CL" sz="1800">
                <a:solidFill>
                  <a:schemeClr val="lt1"/>
                </a:solidFill>
                <a:highlight>
                  <a:srgbClr val="C582F4"/>
                </a:highlight>
                <a:latin typeface="Comfortaa"/>
                <a:ea typeface="Comfortaa"/>
                <a:cs typeface="Comfortaa"/>
                <a:sym typeface="Comfortaa"/>
              </a:rPr>
              <a:t>7.2 VALIDACIÓN DEL PRODUCTO MÍNIMO VIABLE</a:t>
            </a:r>
            <a:br>
              <a:rPr lang="es-CL" sz="1800">
                <a:solidFill>
                  <a:schemeClr val="lt1"/>
                </a:solidFill>
                <a:highlight>
                  <a:srgbClr val="C582F4"/>
                </a:highlight>
                <a:latin typeface="Comfortaa"/>
                <a:ea typeface="Comfortaa"/>
                <a:cs typeface="Comfortaa"/>
                <a:sym typeface="Comfortaa"/>
              </a:rPr>
            </a:br>
            <a:endParaRPr sz="1800">
              <a:solidFill>
                <a:schemeClr val="lt1"/>
              </a:solidFill>
              <a:highlight>
                <a:srgbClr val="C582F4"/>
              </a:highlight>
              <a:latin typeface="Comfortaa"/>
              <a:ea typeface="Comfortaa"/>
              <a:cs typeface="Comfortaa"/>
              <a:sym typeface="Comfortaa"/>
            </a:endParaRPr>
          </a:p>
        </p:txBody>
      </p:sp>
      <p:sp>
        <p:nvSpPr>
          <p:cNvPr id="924" name="Google Shape;924;p47"/>
          <p:cNvSpPr txBox="1"/>
          <p:nvPr/>
        </p:nvSpPr>
        <p:spPr>
          <a:xfrm>
            <a:off x="383675" y="2348880"/>
            <a:ext cx="8579400" cy="431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rgbClr val="77C6FC"/>
              </a:buClr>
              <a:buSzPts val="1600"/>
              <a:buFont typeface="Comfortaa Medium"/>
              <a:buNone/>
            </a:pPr>
            <a:r>
              <a:rPr lang="es-CL" sz="1600">
                <a:solidFill>
                  <a:srgbClr val="666666"/>
                </a:solidFill>
                <a:latin typeface="Comfortaa Medium"/>
                <a:ea typeface="Comfortaa Medium"/>
                <a:cs typeface="Comfortaa Medium"/>
                <a:sym typeface="Comfortaa Medium"/>
              </a:rPr>
              <a:t>Incorpore aquí su evidencia de la publicación realizada.</a:t>
            </a:r>
            <a:endParaRPr>
              <a:solidFill>
                <a:srgbClr val="666666"/>
              </a:solidFill>
            </a:endParaRPr>
          </a:p>
        </p:txBody>
      </p:sp>
      <p:sp>
        <p:nvSpPr>
          <p:cNvPr id="925" name="Google Shape;925;p47"/>
          <p:cNvSpPr/>
          <p:nvPr/>
        </p:nvSpPr>
        <p:spPr>
          <a:xfrm>
            <a:off x="197250" y="1527775"/>
            <a:ext cx="8749500" cy="40113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i="1">
              <a:solidFill>
                <a:srgbClr val="666666"/>
              </a:solidFill>
              <a:latin typeface="Comfortaa SemiBold"/>
              <a:ea typeface="Comfortaa SemiBold"/>
              <a:cs typeface="Comfortaa SemiBold"/>
              <a:sym typeface="Comfortaa SemiBold"/>
            </a:endParaRPr>
          </a:p>
          <a:p>
            <a:pPr marL="0" lvl="0" indent="0" algn="l" rtl="0">
              <a:spcBef>
                <a:spcPts val="0"/>
              </a:spcBef>
              <a:spcAft>
                <a:spcPts val="0"/>
              </a:spcAft>
              <a:buNone/>
            </a:pPr>
            <a:endParaRPr i="1">
              <a:solidFill>
                <a:srgbClr val="666666"/>
              </a:solidFill>
              <a:latin typeface="Comfortaa SemiBold"/>
              <a:ea typeface="Comfortaa SemiBold"/>
              <a:cs typeface="Comfortaa SemiBold"/>
              <a:sym typeface="Comfortaa SemiBo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grpSp>
        <p:nvGrpSpPr>
          <p:cNvPr id="931" name="Google Shape;931;p48"/>
          <p:cNvGrpSpPr/>
          <p:nvPr/>
        </p:nvGrpSpPr>
        <p:grpSpPr>
          <a:xfrm>
            <a:off x="407518" y="2125449"/>
            <a:ext cx="2593373" cy="2606998"/>
            <a:chOff x="7098912" y="1969392"/>
            <a:chExt cx="359651" cy="361561"/>
          </a:xfrm>
        </p:grpSpPr>
        <p:sp>
          <p:nvSpPr>
            <p:cNvPr id="932" name="Google Shape;932;p48"/>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48"/>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48"/>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48"/>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48"/>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48"/>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48"/>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48"/>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48"/>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48"/>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48"/>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48"/>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48"/>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5" name="Google Shape;945;p48"/>
          <p:cNvSpPr/>
          <p:nvPr/>
        </p:nvSpPr>
        <p:spPr>
          <a:xfrm>
            <a:off x="3134875" y="2193363"/>
            <a:ext cx="5601600" cy="2539200"/>
          </a:xfrm>
          <a:prstGeom prst="roundRect">
            <a:avLst>
              <a:gd name="adj" fmla="val 16667"/>
            </a:avLst>
          </a:prstGeom>
          <a:solidFill>
            <a:srgbClr val="77C6F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FFFFFF"/>
                </a:solidFill>
                <a:latin typeface="Comfortaa"/>
                <a:ea typeface="Comfortaa"/>
                <a:cs typeface="Comfortaa"/>
                <a:sym typeface="Comfortaa"/>
              </a:rPr>
              <a:t>¿CÓMO CONSIDERAMOS QUE ESTÁ AVANZANDO NUESTRO PROYECTO?</a:t>
            </a:r>
            <a:endParaRPr/>
          </a:p>
        </p:txBody>
      </p:sp>
      <p:cxnSp>
        <p:nvCxnSpPr>
          <p:cNvPr id="946" name="Google Shape;946;p48"/>
          <p:cNvCxnSpPr/>
          <p:nvPr/>
        </p:nvCxnSpPr>
        <p:spPr>
          <a:xfrm>
            <a:off x="2719295" y="1955106"/>
            <a:ext cx="5892600" cy="0"/>
          </a:xfrm>
          <a:prstGeom prst="straightConnector1">
            <a:avLst/>
          </a:prstGeom>
          <a:noFill/>
          <a:ln w="28575" cap="flat" cmpd="sng">
            <a:solidFill>
              <a:srgbClr val="77C6FC"/>
            </a:solidFill>
            <a:prstDash val="dash"/>
            <a:miter lim="800000"/>
            <a:headEnd type="none" w="sm" len="sm"/>
            <a:tailEnd type="none" w="sm" len="sm"/>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g2a9f74e2c68_0_876"/>
          <p:cNvSpPr/>
          <p:nvPr/>
        </p:nvSpPr>
        <p:spPr>
          <a:xfrm>
            <a:off x="237900" y="393950"/>
            <a:ext cx="8668200" cy="55134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0"/>
              <a:buFont typeface="Arial"/>
              <a:buNone/>
            </a:pPr>
            <a:r>
              <a:rPr lang="es-CL" sz="10000" b="1" i="0" u="none" strike="noStrike" cap="none">
                <a:solidFill>
                  <a:schemeClr val="lt1"/>
                </a:solidFill>
                <a:latin typeface="Comfortaa"/>
                <a:ea typeface="Comfortaa"/>
                <a:cs typeface="Comfortaa"/>
                <a:sym typeface="Comfortaa"/>
              </a:rPr>
              <a:t>SEMANA 9</a:t>
            </a:r>
            <a:endParaRPr sz="10000" b="0" i="0" u="none" strike="noStrike" cap="none">
              <a:solidFill>
                <a:schemeClr val="lt1"/>
              </a:solidFill>
              <a:latin typeface="Comfortaa"/>
              <a:ea typeface="Comfortaa"/>
              <a:cs typeface="Comfortaa"/>
              <a:sym typeface="Comfortaa"/>
            </a:endParaRPr>
          </a:p>
        </p:txBody>
      </p:sp>
      <p:sp>
        <p:nvSpPr>
          <p:cNvPr id="953" name="Google Shape;953;g2a9f74e2c68_0_876"/>
          <p:cNvSpPr txBox="1"/>
          <p:nvPr/>
        </p:nvSpPr>
        <p:spPr>
          <a:xfrm>
            <a:off x="2057400" y="4308642"/>
            <a:ext cx="50292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s-CL" sz="3200" b="0" i="0" u="none" strike="noStrike" cap="none">
                <a:solidFill>
                  <a:schemeClr val="lt1"/>
                </a:solidFill>
                <a:latin typeface="Comfortaa"/>
                <a:ea typeface="Comfortaa"/>
                <a:cs typeface="Comfortaa"/>
                <a:sym typeface="Comfortaa"/>
              </a:rPr>
              <a:t>PITCH</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a93c58e016_0_569"/>
          <p:cNvSpPr/>
          <p:nvPr/>
        </p:nvSpPr>
        <p:spPr>
          <a:xfrm>
            <a:off x="1748450" y="1680550"/>
            <a:ext cx="5245500" cy="18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Condensed"/>
              <a:ea typeface="Barlow Condensed"/>
              <a:cs typeface="Barlow Condensed"/>
              <a:sym typeface="Barlow Condensed"/>
            </a:endParaRPr>
          </a:p>
        </p:txBody>
      </p:sp>
      <p:sp>
        <p:nvSpPr>
          <p:cNvPr id="198" name="Google Shape;198;g2a93c58e016_0_569"/>
          <p:cNvSpPr txBox="1"/>
          <p:nvPr/>
        </p:nvSpPr>
        <p:spPr>
          <a:xfrm>
            <a:off x="1567350" y="1573750"/>
            <a:ext cx="6009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L" sz="1400" b="1" i="0" u="none" strike="noStrike" cap="none">
                <a:solidFill>
                  <a:srgbClr val="C582F4"/>
                </a:solidFill>
                <a:latin typeface="Arvo"/>
                <a:ea typeface="Arvo"/>
                <a:cs typeface="Arvo"/>
                <a:sym typeface="Arvo"/>
              </a:rPr>
              <a:t>EA2 Propone solución innovadora  según especialidad</a:t>
            </a:r>
            <a:endParaRPr sz="1400" b="1" i="0" u="none" strike="noStrike" cap="none">
              <a:solidFill>
                <a:srgbClr val="C582F4"/>
              </a:solidFill>
              <a:latin typeface="Arvo"/>
              <a:ea typeface="Arvo"/>
              <a:cs typeface="Arvo"/>
              <a:sym typeface="Arvo"/>
            </a:endParaRPr>
          </a:p>
        </p:txBody>
      </p:sp>
      <p:sp>
        <p:nvSpPr>
          <p:cNvPr id="199" name="Google Shape;199;g2a93c58e016_0_569"/>
          <p:cNvSpPr/>
          <p:nvPr/>
        </p:nvSpPr>
        <p:spPr>
          <a:xfrm>
            <a:off x="1824650" y="3052150"/>
            <a:ext cx="5245500" cy="18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Condensed"/>
              <a:ea typeface="Barlow Condensed"/>
              <a:cs typeface="Barlow Condensed"/>
              <a:sym typeface="Barlow Condensed"/>
            </a:endParaRPr>
          </a:p>
        </p:txBody>
      </p:sp>
      <p:sp>
        <p:nvSpPr>
          <p:cNvPr id="200" name="Google Shape;200;g2a93c58e016_0_569"/>
          <p:cNvSpPr/>
          <p:nvPr/>
        </p:nvSpPr>
        <p:spPr>
          <a:xfrm>
            <a:off x="2053250" y="4423750"/>
            <a:ext cx="5245500" cy="18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Condensed"/>
              <a:ea typeface="Barlow Condensed"/>
              <a:cs typeface="Barlow Condensed"/>
              <a:sym typeface="Barlow Condensed"/>
            </a:endParaRPr>
          </a:p>
        </p:txBody>
      </p:sp>
      <p:sp>
        <p:nvSpPr>
          <p:cNvPr id="201" name="Google Shape;201;g2a93c58e016_0_569"/>
          <p:cNvSpPr txBox="1"/>
          <p:nvPr/>
        </p:nvSpPr>
        <p:spPr>
          <a:xfrm>
            <a:off x="1748450" y="2945350"/>
            <a:ext cx="6009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L" sz="1400" b="1" i="0" u="none" strike="noStrike" cap="none">
                <a:solidFill>
                  <a:srgbClr val="C582F4"/>
                </a:solidFill>
                <a:latin typeface="Arvo"/>
                <a:ea typeface="Arvo"/>
                <a:cs typeface="Arvo"/>
                <a:sym typeface="Arvo"/>
              </a:rPr>
              <a:t>EA3 Crea un modelo de negocio innovador</a:t>
            </a:r>
            <a:endParaRPr sz="1400" b="1" i="0" u="none" strike="noStrike" cap="none">
              <a:solidFill>
                <a:srgbClr val="C582F4"/>
              </a:solidFill>
              <a:latin typeface="Arvo"/>
              <a:ea typeface="Arvo"/>
              <a:cs typeface="Arvo"/>
              <a:sym typeface="Arvo"/>
            </a:endParaRPr>
          </a:p>
        </p:txBody>
      </p:sp>
      <p:sp>
        <p:nvSpPr>
          <p:cNvPr id="202" name="Google Shape;202;g2a93c58e016_0_569"/>
          <p:cNvSpPr txBox="1"/>
          <p:nvPr/>
        </p:nvSpPr>
        <p:spPr>
          <a:xfrm>
            <a:off x="1748450" y="4316950"/>
            <a:ext cx="6009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L" sz="1400" b="1" i="0" u="none" strike="noStrike" cap="none">
                <a:solidFill>
                  <a:srgbClr val="C582F4"/>
                </a:solidFill>
                <a:latin typeface="Arvo"/>
                <a:ea typeface="Arvo"/>
                <a:cs typeface="Arvo"/>
                <a:sym typeface="Arvo"/>
              </a:rPr>
              <a:t>ET Elabora pitch Deck para atraer inversionistas</a:t>
            </a:r>
            <a:endParaRPr sz="1400" b="1" i="0" u="none" strike="noStrike" cap="none">
              <a:solidFill>
                <a:srgbClr val="C582F4"/>
              </a:solidFill>
              <a:latin typeface="Arvo"/>
              <a:ea typeface="Arvo"/>
              <a:cs typeface="Arvo"/>
              <a:sym typeface="Arvo"/>
            </a:endParaRPr>
          </a:p>
        </p:txBody>
      </p:sp>
      <p:sp>
        <p:nvSpPr>
          <p:cNvPr id="203" name="Google Shape;203;g2a93c58e016_0_569"/>
          <p:cNvSpPr txBox="1"/>
          <p:nvPr/>
        </p:nvSpPr>
        <p:spPr>
          <a:xfrm>
            <a:off x="1567350" y="1079650"/>
            <a:ext cx="1115100" cy="6081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100"/>
              <a:buFont typeface="Arial"/>
              <a:buNone/>
            </a:pPr>
            <a:r>
              <a:rPr lang="es-CL" sz="1100" b="1" i="0" u="none" strike="noStrike" cap="none">
                <a:solidFill>
                  <a:schemeClr val="lt1"/>
                </a:solidFill>
                <a:latin typeface="Arvo"/>
                <a:ea typeface="Arvo"/>
                <a:cs typeface="Arvo"/>
                <a:sym typeface="Arvo"/>
              </a:rPr>
              <a:t>Conceptos iniciales</a:t>
            </a:r>
            <a:endParaRPr sz="1100" b="1" i="0" u="none" strike="noStrike" cap="none">
              <a:solidFill>
                <a:srgbClr val="000000"/>
              </a:solidFill>
              <a:latin typeface="Arvo"/>
              <a:ea typeface="Arvo"/>
              <a:cs typeface="Arvo"/>
              <a:sym typeface="Arvo"/>
            </a:endParaRPr>
          </a:p>
        </p:txBody>
      </p:sp>
      <p:sp>
        <p:nvSpPr>
          <p:cNvPr id="204" name="Google Shape;204;g2a93c58e016_0_569"/>
          <p:cNvSpPr txBox="1"/>
          <p:nvPr/>
        </p:nvSpPr>
        <p:spPr>
          <a:xfrm>
            <a:off x="3167550" y="1079650"/>
            <a:ext cx="1381800" cy="6081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100"/>
              <a:buFont typeface="Arial"/>
              <a:buNone/>
            </a:pPr>
            <a:r>
              <a:rPr lang="es-CL" sz="1100" b="1" i="0" u="none" strike="noStrike" cap="none">
                <a:solidFill>
                  <a:schemeClr val="lt1"/>
                </a:solidFill>
                <a:latin typeface="Arvo"/>
                <a:ea typeface="Arvo"/>
                <a:cs typeface="Arvo"/>
                <a:sym typeface="Arvo"/>
              </a:rPr>
              <a:t>Búsqueda de oportunidades</a:t>
            </a:r>
            <a:endParaRPr sz="1100" b="1" i="0" u="none" strike="noStrike" cap="none">
              <a:solidFill>
                <a:srgbClr val="000000"/>
              </a:solidFill>
              <a:latin typeface="Arvo"/>
              <a:ea typeface="Arvo"/>
              <a:cs typeface="Arvo"/>
              <a:sym typeface="Arvo"/>
            </a:endParaRPr>
          </a:p>
        </p:txBody>
      </p:sp>
      <p:sp>
        <p:nvSpPr>
          <p:cNvPr id="205" name="Google Shape;205;g2a93c58e016_0_569"/>
          <p:cNvSpPr txBox="1"/>
          <p:nvPr/>
        </p:nvSpPr>
        <p:spPr>
          <a:xfrm>
            <a:off x="4920150" y="1079650"/>
            <a:ext cx="1381800" cy="6081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100"/>
              <a:buFont typeface="Arial"/>
              <a:buNone/>
            </a:pPr>
            <a:r>
              <a:rPr lang="es-CL" sz="1100" b="1" i="0" u="none" strike="noStrike" cap="none">
                <a:solidFill>
                  <a:schemeClr val="lt1"/>
                </a:solidFill>
                <a:latin typeface="Arvo"/>
                <a:ea typeface="Arvo"/>
                <a:cs typeface="Arvo"/>
                <a:sym typeface="Arvo"/>
              </a:rPr>
              <a:t>Identificación de usuarios</a:t>
            </a:r>
            <a:endParaRPr sz="1100" b="1" i="0" u="none" strike="noStrike" cap="none">
              <a:solidFill>
                <a:srgbClr val="000000"/>
              </a:solidFill>
              <a:latin typeface="Arvo"/>
              <a:ea typeface="Arvo"/>
              <a:cs typeface="Arvo"/>
              <a:sym typeface="Arvo"/>
            </a:endParaRPr>
          </a:p>
        </p:txBody>
      </p:sp>
      <p:sp>
        <p:nvSpPr>
          <p:cNvPr id="206" name="Google Shape;206;g2a93c58e016_0_569"/>
          <p:cNvSpPr txBox="1"/>
          <p:nvPr/>
        </p:nvSpPr>
        <p:spPr>
          <a:xfrm>
            <a:off x="6459975" y="1079650"/>
            <a:ext cx="1381800" cy="6081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100"/>
              <a:buFont typeface="Arial"/>
              <a:buNone/>
            </a:pPr>
            <a:r>
              <a:rPr lang="es-CL" sz="1100" b="1" i="0" u="none" strike="noStrike" cap="none">
                <a:solidFill>
                  <a:schemeClr val="lt1"/>
                </a:solidFill>
                <a:latin typeface="Arvo"/>
                <a:ea typeface="Arvo"/>
                <a:cs typeface="Arvo"/>
                <a:sym typeface="Arvo"/>
              </a:rPr>
              <a:t>Evaluar oportunidades</a:t>
            </a:r>
            <a:endParaRPr sz="1100" b="1" i="0" u="none" strike="noStrike" cap="none">
              <a:solidFill>
                <a:srgbClr val="000000"/>
              </a:solidFill>
              <a:latin typeface="Arvo"/>
              <a:ea typeface="Arvo"/>
              <a:cs typeface="Arvo"/>
              <a:sym typeface="Arvo"/>
            </a:endParaRPr>
          </a:p>
        </p:txBody>
      </p:sp>
      <p:pic>
        <p:nvPicPr>
          <p:cNvPr id="207" name="Google Shape;207;g2a93c58e016_0_569"/>
          <p:cNvPicPr preferRelativeResize="0"/>
          <p:nvPr/>
        </p:nvPicPr>
        <p:blipFill rotWithShape="1">
          <a:blip r:embed="rId3">
            <a:alphaModFix/>
          </a:blip>
          <a:srcRect l="19119" t="28917" r="20182" b="5821"/>
          <a:stretch/>
        </p:blipFill>
        <p:spPr>
          <a:xfrm>
            <a:off x="0" y="718050"/>
            <a:ext cx="9144001" cy="5527275"/>
          </a:xfrm>
          <a:prstGeom prst="rect">
            <a:avLst/>
          </a:prstGeom>
          <a:noFill/>
          <a:ln>
            <a:noFill/>
          </a:ln>
        </p:spPr>
      </p:pic>
      <p:sp>
        <p:nvSpPr>
          <p:cNvPr id="208" name="Google Shape;208;g2a93c58e016_0_569"/>
          <p:cNvSpPr txBox="1"/>
          <p:nvPr/>
        </p:nvSpPr>
        <p:spPr>
          <a:xfrm>
            <a:off x="125" y="6283625"/>
            <a:ext cx="9144000" cy="623400"/>
          </a:xfrm>
          <a:prstGeom prst="rect">
            <a:avLst/>
          </a:prstGeom>
          <a:solidFill>
            <a:srgbClr val="FFFFFF"/>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s-CL" sz="1200" i="1">
                <a:solidFill>
                  <a:srgbClr val="666666"/>
                </a:solidFill>
                <a:latin typeface="Comfortaa"/>
                <a:ea typeface="Comfortaa"/>
                <a:cs typeface="Comfortaa"/>
                <a:sym typeface="Comfortaa"/>
              </a:rPr>
              <a:t>* La suma de las tres evaluaciones parciales es un 60% , el examen transversal tiene una ponderación de 40%.</a:t>
            </a:r>
            <a:endParaRPr sz="1200">
              <a:solidFill>
                <a:srgbClr val="666666"/>
              </a:solidFill>
              <a:latin typeface="Comfortaa"/>
              <a:ea typeface="Comfortaa"/>
              <a:cs typeface="Comfortaa"/>
              <a:sym typeface="Comfortaa"/>
            </a:endParaRPr>
          </a:p>
          <a:p>
            <a:pPr marL="0" marR="0" lvl="0" indent="0" algn="l" rtl="0">
              <a:spcBef>
                <a:spcPts val="0"/>
              </a:spcBef>
              <a:spcAft>
                <a:spcPts val="0"/>
              </a:spcAft>
              <a:buNone/>
            </a:pPr>
            <a:r>
              <a:rPr lang="es-CL" sz="1200" i="1">
                <a:solidFill>
                  <a:srgbClr val="666666"/>
                </a:solidFill>
                <a:latin typeface="Comfortaa"/>
                <a:ea typeface="Comfortaa"/>
                <a:cs typeface="Comfortaa"/>
                <a:sym typeface="Comfortaa"/>
              </a:rPr>
              <a:t>*Cada evaluación requiere de un 60% de logro para alcanzar la nota 4.0.</a:t>
            </a:r>
            <a:endParaRPr sz="1200" i="1">
              <a:solidFill>
                <a:srgbClr val="666666"/>
              </a:solidFill>
              <a:latin typeface="Comfortaa"/>
              <a:ea typeface="Comfortaa"/>
              <a:cs typeface="Comfortaa"/>
              <a:sym typeface="Comfortaa"/>
            </a:endParaRPr>
          </a:p>
          <a:p>
            <a:pPr marL="0" marR="0" lvl="0" indent="0" algn="l" rtl="0">
              <a:spcBef>
                <a:spcPts val="0"/>
              </a:spcBef>
              <a:spcAft>
                <a:spcPts val="0"/>
              </a:spcAft>
              <a:buNone/>
            </a:pPr>
            <a:endParaRPr sz="1200" i="1">
              <a:solidFill>
                <a:srgbClr val="666666"/>
              </a:solidFill>
              <a:latin typeface="Comfortaa"/>
              <a:ea typeface="Comfortaa"/>
              <a:cs typeface="Comfortaa"/>
              <a:sym typeface="Comfortaa"/>
            </a:endParaRPr>
          </a:p>
        </p:txBody>
      </p:sp>
      <p:sp>
        <p:nvSpPr>
          <p:cNvPr id="209" name="Google Shape;209;g2a93c58e016_0_569"/>
          <p:cNvSpPr txBox="1"/>
          <p:nvPr/>
        </p:nvSpPr>
        <p:spPr>
          <a:xfrm>
            <a:off x="-25450" y="25650"/>
            <a:ext cx="8793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L" sz="2400" b="1">
                <a:solidFill>
                  <a:srgbClr val="666666"/>
                </a:solidFill>
                <a:latin typeface="Arvo"/>
                <a:ea typeface="Arvo"/>
                <a:cs typeface="Arvo"/>
                <a:sym typeface="Arvo"/>
              </a:rPr>
              <a:t>Ruta de contenidos:</a:t>
            </a:r>
            <a:endParaRPr sz="2400" b="1">
              <a:solidFill>
                <a:srgbClr val="666666"/>
              </a:solidFill>
              <a:latin typeface="Arvo"/>
              <a:ea typeface="Arvo"/>
              <a:cs typeface="Arvo"/>
              <a:sym typeface="Arvo"/>
            </a:endParaRPr>
          </a:p>
        </p:txBody>
      </p:sp>
      <p:sp>
        <p:nvSpPr>
          <p:cNvPr id="210" name="Google Shape;210;g2a93c58e016_0_569"/>
          <p:cNvSpPr txBox="1"/>
          <p:nvPr/>
        </p:nvSpPr>
        <p:spPr>
          <a:xfrm>
            <a:off x="0" y="609600"/>
            <a:ext cx="9144000" cy="4311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sz="1600" b="1">
                <a:solidFill>
                  <a:srgbClr val="C582F4"/>
                </a:solidFill>
                <a:latin typeface="Arvo"/>
                <a:ea typeface="Arvo"/>
                <a:cs typeface="Arvo"/>
                <a:sym typeface="Arvo"/>
              </a:rPr>
              <a:t>EA1 Identifica oportunidades en el entorno</a:t>
            </a:r>
            <a:endParaRPr sz="1600" b="1">
              <a:solidFill>
                <a:srgbClr val="C582F4"/>
              </a:solidFill>
              <a:latin typeface="Arvo"/>
              <a:ea typeface="Arvo"/>
              <a:cs typeface="Arvo"/>
              <a:sym typeface="Arvo"/>
            </a:endParaRPr>
          </a:p>
        </p:txBody>
      </p:sp>
      <p:sp>
        <p:nvSpPr>
          <p:cNvPr id="211" name="Google Shape;211;g2a93c58e016_0_569"/>
          <p:cNvSpPr txBox="1"/>
          <p:nvPr/>
        </p:nvSpPr>
        <p:spPr>
          <a:xfrm>
            <a:off x="1567350" y="2107150"/>
            <a:ext cx="600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highlight>
                  <a:srgbClr val="FFFFFF"/>
                </a:highlight>
                <a:latin typeface="Arvo"/>
                <a:ea typeface="Arvo"/>
                <a:cs typeface="Arvo"/>
                <a:sym typeface="Arvo"/>
              </a:rPr>
              <a:t>EA2 Propone solución innovadora  según especialidad</a:t>
            </a:r>
            <a:endParaRPr b="1">
              <a:solidFill>
                <a:srgbClr val="C582F4"/>
              </a:solidFill>
              <a:highlight>
                <a:srgbClr val="FFFFFF"/>
              </a:highlight>
              <a:latin typeface="Arvo"/>
              <a:ea typeface="Arvo"/>
              <a:cs typeface="Arvo"/>
              <a:sym typeface="Arvo"/>
            </a:endParaRPr>
          </a:p>
        </p:txBody>
      </p:sp>
      <p:sp>
        <p:nvSpPr>
          <p:cNvPr id="212" name="Google Shape;212;g2a93c58e016_0_569"/>
          <p:cNvSpPr txBox="1"/>
          <p:nvPr/>
        </p:nvSpPr>
        <p:spPr>
          <a:xfrm>
            <a:off x="1748450" y="3478750"/>
            <a:ext cx="600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highlight>
                  <a:srgbClr val="FFFFFF"/>
                </a:highlight>
                <a:latin typeface="Arvo"/>
                <a:ea typeface="Arvo"/>
                <a:cs typeface="Arvo"/>
                <a:sym typeface="Arvo"/>
              </a:rPr>
              <a:t>EA3 Crea un modelo de negocio innovador</a:t>
            </a:r>
            <a:endParaRPr b="1">
              <a:solidFill>
                <a:srgbClr val="C582F4"/>
              </a:solidFill>
              <a:highlight>
                <a:srgbClr val="FFFFFF"/>
              </a:highlight>
              <a:latin typeface="Arvo"/>
              <a:ea typeface="Arvo"/>
              <a:cs typeface="Arvo"/>
              <a:sym typeface="Arvo"/>
            </a:endParaRPr>
          </a:p>
        </p:txBody>
      </p:sp>
      <p:sp>
        <p:nvSpPr>
          <p:cNvPr id="213" name="Google Shape;213;g2a93c58e016_0_569"/>
          <p:cNvSpPr txBox="1"/>
          <p:nvPr/>
        </p:nvSpPr>
        <p:spPr>
          <a:xfrm>
            <a:off x="1748450" y="4774150"/>
            <a:ext cx="600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highlight>
                  <a:srgbClr val="FFFFFF"/>
                </a:highlight>
                <a:latin typeface="Arvo"/>
                <a:ea typeface="Arvo"/>
                <a:cs typeface="Arvo"/>
                <a:sym typeface="Arvo"/>
              </a:rPr>
              <a:t>ET Elabora pitch Deck para atraer inversionistas</a:t>
            </a:r>
            <a:endParaRPr b="1">
              <a:solidFill>
                <a:srgbClr val="C582F4"/>
              </a:solidFill>
              <a:highlight>
                <a:srgbClr val="FFFFFF"/>
              </a:highlight>
              <a:latin typeface="Arvo"/>
              <a:ea typeface="Arvo"/>
              <a:cs typeface="Arvo"/>
              <a:sym typeface="Arvo"/>
            </a:endParaRPr>
          </a:p>
        </p:txBody>
      </p:sp>
      <p:sp>
        <p:nvSpPr>
          <p:cNvPr id="214" name="Google Shape;214;g2a93c58e016_0_569"/>
          <p:cNvSpPr txBox="1"/>
          <p:nvPr/>
        </p:nvSpPr>
        <p:spPr>
          <a:xfrm>
            <a:off x="1567350" y="1613050"/>
            <a:ext cx="11151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Conceptos iniciales</a:t>
            </a:r>
            <a:endParaRPr sz="1100" b="1">
              <a:latin typeface="Arvo"/>
              <a:ea typeface="Arvo"/>
              <a:cs typeface="Arvo"/>
              <a:sym typeface="Arvo"/>
            </a:endParaRPr>
          </a:p>
        </p:txBody>
      </p:sp>
      <p:sp>
        <p:nvSpPr>
          <p:cNvPr id="215" name="Google Shape;215;g2a93c58e016_0_569"/>
          <p:cNvSpPr txBox="1"/>
          <p:nvPr/>
        </p:nvSpPr>
        <p:spPr>
          <a:xfrm>
            <a:off x="3167550"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Búsqueda de oportunidades</a:t>
            </a:r>
            <a:endParaRPr sz="1100" b="1">
              <a:latin typeface="Arvo"/>
              <a:ea typeface="Arvo"/>
              <a:cs typeface="Arvo"/>
              <a:sym typeface="Arvo"/>
            </a:endParaRPr>
          </a:p>
        </p:txBody>
      </p:sp>
      <p:sp>
        <p:nvSpPr>
          <p:cNvPr id="216" name="Google Shape;216;g2a93c58e016_0_569"/>
          <p:cNvSpPr txBox="1"/>
          <p:nvPr/>
        </p:nvSpPr>
        <p:spPr>
          <a:xfrm>
            <a:off x="4920150"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Identificación de usuarios</a:t>
            </a:r>
            <a:endParaRPr sz="1100" b="1">
              <a:latin typeface="Arvo"/>
              <a:ea typeface="Arvo"/>
              <a:cs typeface="Arvo"/>
              <a:sym typeface="Arvo"/>
            </a:endParaRPr>
          </a:p>
        </p:txBody>
      </p:sp>
      <p:sp>
        <p:nvSpPr>
          <p:cNvPr id="217" name="Google Shape;217;g2a93c58e016_0_569"/>
          <p:cNvSpPr txBox="1"/>
          <p:nvPr/>
        </p:nvSpPr>
        <p:spPr>
          <a:xfrm>
            <a:off x="6459975"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Evaluar oportunidades</a:t>
            </a:r>
            <a:endParaRPr sz="1100" b="1">
              <a:latin typeface="Arvo"/>
              <a:ea typeface="Arvo"/>
              <a:cs typeface="Arvo"/>
              <a:sym typeface="Arvo"/>
            </a:endParaRPr>
          </a:p>
        </p:txBody>
      </p:sp>
      <p:sp>
        <p:nvSpPr>
          <p:cNvPr id="218" name="Google Shape;218;g2a93c58e016_0_569"/>
          <p:cNvSpPr txBox="1"/>
          <p:nvPr/>
        </p:nvSpPr>
        <p:spPr>
          <a:xfrm>
            <a:off x="6612375" y="3137050"/>
            <a:ext cx="13818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Ideación</a:t>
            </a:r>
            <a:endParaRPr sz="1100" b="1">
              <a:latin typeface="Arvo"/>
              <a:ea typeface="Arvo"/>
              <a:cs typeface="Arvo"/>
              <a:sym typeface="Arv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49"/>
          <p:cNvSpPr txBox="1"/>
          <p:nvPr/>
        </p:nvSpPr>
        <p:spPr>
          <a:xfrm>
            <a:off x="2595150" y="195775"/>
            <a:ext cx="6401700" cy="634920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L" sz="2200" b="1" i="0" u="none" strike="noStrike" cap="none">
                <a:solidFill>
                  <a:srgbClr val="FFFFFF"/>
                </a:solidFill>
                <a:highlight>
                  <a:srgbClr val="D17EFB"/>
                </a:highlight>
                <a:latin typeface="Comfortaa"/>
                <a:ea typeface="Comfortaa"/>
                <a:cs typeface="Comfortaa"/>
                <a:sym typeface="Comfortaa"/>
              </a:rPr>
              <a:t>EVALUACIÓN DE LA EXPERIENCIA 2</a:t>
            </a:r>
            <a:endParaRPr sz="2200" b="1" i="0" u="none" strike="noStrike" cap="none">
              <a:solidFill>
                <a:srgbClr val="FFFFFF"/>
              </a:solidFill>
              <a:highlight>
                <a:srgbClr val="D17EFB"/>
              </a:highlight>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a:p>
            <a:pPr marL="457200" marR="0" lvl="0" indent="-368300" algn="l" rtl="0">
              <a:lnSpc>
                <a:spcPct val="100000"/>
              </a:lnSpc>
              <a:spcBef>
                <a:spcPts val="0"/>
              </a:spcBef>
              <a:spcAft>
                <a:spcPts val="0"/>
              </a:spcAft>
              <a:buClr>
                <a:srgbClr val="666666"/>
              </a:buClr>
              <a:buSzPts val="2200"/>
              <a:buFont typeface="Comfortaa"/>
              <a:buChar char="-"/>
            </a:pPr>
            <a:r>
              <a:rPr lang="es-CL" sz="1800" b="0" i="0" u="none" strike="noStrike" cap="none">
                <a:solidFill>
                  <a:srgbClr val="494949"/>
                </a:solidFill>
                <a:latin typeface="Comfortaa"/>
                <a:ea typeface="Comfortaa"/>
                <a:cs typeface="Comfortaa"/>
                <a:sym typeface="Comfortaa"/>
              </a:rPr>
              <a:t>PRESENTACIÓN DE UN ELEVATOR PITCH.</a:t>
            </a:r>
            <a:endParaRPr/>
          </a:p>
          <a:p>
            <a:pPr marL="457200" marR="0" lvl="0" indent="-368300" algn="l" rtl="0">
              <a:lnSpc>
                <a:spcPct val="100000"/>
              </a:lnSpc>
              <a:spcBef>
                <a:spcPts val="0"/>
              </a:spcBef>
              <a:spcAft>
                <a:spcPts val="0"/>
              </a:spcAft>
              <a:buClr>
                <a:srgbClr val="666666"/>
              </a:buClr>
              <a:buSzPts val="2200"/>
              <a:buFont typeface="Comfortaa"/>
              <a:buChar char="-"/>
            </a:pPr>
            <a:r>
              <a:rPr lang="es-CL" sz="1800" b="0" i="0" u="none" strike="noStrike" cap="none">
                <a:solidFill>
                  <a:srgbClr val="494949"/>
                </a:solidFill>
                <a:latin typeface="Comfortaa"/>
                <a:ea typeface="Comfortaa"/>
                <a:cs typeface="Comfortaa"/>
                <a:sym typeface="Comfortaa"/>
              </a:rPr>
              <a:t>BITÁCORA DE ACTIVIDADES </a:t>
            </a:r>
            <a:endParaRPr/>
          </a:p>
          <a:p>
            <a:pPr marL="457200" marR="0" lvl="0" indent="-228600" algn="l" rtl="0">
              <a:lnSpc>
                <a:spcPct val="100000"/>
              </a:lnSpc>
              <a:spcBef>
                <a:spcPts val="0"/>
              </a:spcBef>
              <a:spcAft>
                <a:spcPts val="0"/>
              </a:spcAft>
              <a:buClr>
                <a:srgbClr val="666666"/>
              </a:buClr>
              <a:buSzPts val="2200"/>
              <a:buFont typeface="Comfortaa"/>
              <a:buNone/>
            </a:pPr>
            <a:endParaRPr sz="1800" b="0" i="0" u="none" strike="noStrike" cap="none">
              <a:solidFill>
                <a:srgbClr val="494949"/>
              </a:solidFill>
              <a:latin typeface="Comfortaa"/>
              <a:ea typeface="Comfortaa"/>
              <a:cs typeface="Comfortaa"/>
              <a:sym typeface="Comfortaa"/>
            </a:endParaRPr>
          </a:p>
          <a:p>
            <a:pPr marL="88900" marR="0" lvl="0" indent="0" algn="l" rtl="0">
              <a:lnSpc>
                <a:spcPct val="100000"/>
              </a:lnSpc>
              <a:spcBef>
                <a:spcPts val="0"/>
              </a:spcBef>
              <a:spcAft>
                <a:spcPts val="0"/>
              </a:spcAft>
              <a:buNone/>
            </a:pPr>
            <a:endParaRPr sz="1800" b="0" i="0" u="none" strike="noStrike" cap="none">
              <a:solidFill>
                <a:srgbClr val="494949"/>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B3B3B"/>
              </a:solidFill>
              <a:latin typeface="Comfortaa"/>
              <a:ea typeface="Comfortaa"/>
              <a:cs typeface="Comfortaa"/>
              <a:sym typeface="Comfortaa"/>
            </a:endParaRPr>
          </a:p>
          <a:p>
            <a:pPr marL="457200" marR="0" lvl="0" indent="-368300" algn="l" rtl="0">
              <a:lnSpc>
                <a:spcPct val="100000"/>
              </a:lnSpc>
              <a:spcBef>
                <a:spcPts val="0"/>
              </a:spcBef>
              <a:spcAft>
                <a:spcPts val="0"/>
              </a:spcAft>
              <a:buClr>
                <a:srgbClr val="3B3B3B"/>
              </a:buClr>
              <a:buSzPts val="2200"/>
              <a:buFont typeface="Comfortaa"/>
              <a:buChar char="-"/>
            </a:pPr>
            <a:r>
              <a:rPr lang="es-CL" sz="2200" b="1" i="0" u="none" strike="noStrike" cap="none">
                <a:solidFill>
                  <a:srgbClr val="3B3B3B"/>
                </a:solidFill>
                <a:latin typeface="Comfortaa"/>
                <a:ea typeface="Comfortaa"/>
                <a:cs typeface="Comfortaa"/>
                <a:sym typeface="Comfortaa"/>
              </a:rPr>
              <a:t>Quiz individual. </a:t>
            </a:r>
            <a:r>
              <a:rPr lang="es-CL" sz="1800" b="1" i="0" u="none" strike="noStrike" cap="none">
                <a:solidFill>
                  <a:srgbClr val="3B3B3B"/>
                </a:solidFill>
                <a:latin typeface="Comfortaa"/>
                <a:ea typeface="Comfortaa"/>
                <a:cs typeface="Comfortaa"/>
                <a:sym typeface="Comfortaa"/>
              </a:rPr>
              <a:t>(50% de la calificación).</a:t>
            </a:r>
            <a:endParaRPr sz="1800" b="1" i="0" u="none" strike="noStrike" cap="none">
              <a:solidFill>
                <a:srgbClr val="3B3B3B"/>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omfortaa"/>
              <a:ea typeface="Comfortaa"/>
              <a:cs typeface="Comfortaa"/>
              <a:sym typeface="Comfortaa"/>
            </a:endParaRPr>
          </a:p>
        </p:txBody>
      </p:sp>
      <p:sp>
        <p:nvSpPr>
          <p:cNvPr id="960" name="Google Shape;960;p49"/>
          <p:cNvSpPr/>
          <p:nvPr/>
        </p:nvSpPr>
        <p:spPr>
          <a:xfrm>
            <a:off x="2730321" y="1684985"/>
            <a:ext cx="6172200" cy="40698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La bitácora de registro de actividades contiene:</a:t>
            </a:r>
            <a:endParaRPr sz="1400" b="0" i="0" u="none" strike="noStrike" cap="none">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None/>
            </a:pP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1. Iteración del propósito</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2a. Generación de ideas</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2b. Categorización de ideas</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2c. Selección idea final</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3. Lienzo propuesta de valor</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4. Propuesta de valor</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5a. Pauta entrevista</a:t>
            </a:r>
            <a:endParaRPr sz="1400" b="0" i="0" u="none" strike="noStrike" cap="none">
              <a:solidFill>
                <a:srgbClr val="666666"/>
              </a:solidFill>
              <a:latin typeface="Comfortaa"/>
              <a:ea typeface="Comfortaa"/>
              <a:cs typeface="Comfortaa"/>
              <a:sym typeface="Comfortaa"/>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5b. Entrevista a clientes</a:t>
            </a:r>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6.  Desarrollo del benchmarking</a:t>
            </a:r>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7. Desarrollo del PMV</a:t>
            </a:r>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8. Validación de la propuesta de valor</a:t>
            </a:r>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9. Validación propuesta de valor. Resultados y conclusiones.</a:t>
            </a:r>
            <a:endParaRPr/>
          </a:p>
          <a:p>
            <a:pPr marL="139700" marR="0" lvl="0" indent="0" algn="l" rtl="0">
              <a:lnSpc>
                <a:spcPct val="100000"/>
              </a:lnSpc>
              <a:spcBef>
                <a:spcPts val="0"/>
              </a:spcBef>
              <a:spcAft>
                <a:spcPts val="0"/>
              </a:spcAft>
              <a:buNone/>
            </a:pPr>
            <a:r>
              <a:rPr lang="es-CL" sz="1400" b="0" i="0" u="none" strike="noStrike" cap="none">
                <a:solidFill>
                  <a:srgbClr val="666666"/>
                </a:solidFill>
                <a:latin typeface="Comfortaa"/>
                <a:ea typeface="Comfortaa"/>
                <a:cs typeface="Comfortaa"/>
                <a:sym typeface="Comfortaa"/>
              </a:rPr>
              <a:t>10. Elevator pitch</a:t>
            </a:r>
            <a:endParaRPr/>
          </a:p>
        </p:txBody>
      </p:sp>
      <p:sp>
        <p:nvSpPr>
          <p:cNvPr id="961" name="Google Shape;961;p49"/>
          <p:cNvSpPr/>
          <p:nvPr/>
        </p:nvSpPr>
        <p:spPr>
          <a:xfrm>
            <a:off x="241353" y="224705"/>
            <a:ext cx="2199000" cy="6408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latin typeface="Comfortaa"/>
                <a:ea typeface="Comfortaa"/>
                <a:cs typeface="Comfortaa"/>
                <a:sym typeface="Comfortaa"/>
              </a:rPr>
              <a:t>EA2</a:t>
            </a:r>
            <a:endParaRPr sz="1400" b="0" i="0" u="none" strike="noStrike" cap="none">
              <a:solidFill>
                <a:srgbClr val="000000"/>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chemeClr val="lt1"/>
                </a:solidFill>
                <a:latin typeface="Comfortaa"/>
                <a:ea typeface="Comfortaa"/>
                <a:cs typeface="Comfortaa"/>
                <a:sym typeface="Comfortaa"/>
              </a:rPr>
              <a:t>PROPONE UNA SOLUCIÓN INNOVADORA DE ACUERDO A SU ESPECIALIDAD</a:t>
            </a:r>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r>
              <a:rPr lang="es-CL" sz="1800" b="0" i="1" u="none" strike="noStrike" cap="none">
                <a:solidFill>
                  <a:schemeClr val="lt1"/>
                </a:solidFill>
                <a:latin typeface="Comfortaa"/>
                <a:ea typeface="Comfortaa"/>
                <a:cs typeface="Comfortaa"/>
                <a:sym typeface="Comfortaa"/>
              </a:rPr>
              <a:t>Evaluación 35%</a:t>
            </a:r>
            <a:endParaRPr sz="1800" b="0" i="0" u="none" strike="noStrike" cap="none">
              <a:solidFill>
                <a:schemeClr val="lt1"/>
              </a:solidFill>
              <a:latin typeface="Comfortaa"/>
              <a:ea typeface="Comfortaa"/>
              <a:cs typeface="Comfortaa"/>
              <a:sym typeface="Comfortaa"/>
            </a:endParaRPr>
          </a:p>
        </p:txBody>
      </p:sp>
      <p:pic>
        <p:nvPicPr>
          <p:cNvPr id="962" name="Google Shape;962;p49"/>
          <p:cNvPicPr preferRelativeResize="0"/>
          <p:nvPr/>
        </p:nvPicPr>
        <p:blipFill rotWithShape="1">
          <a:blip r:embed="rId3">
            <a:alphaModFix/>
          </a:blip>
          <a:srcRect l="25432" t="50659" r="58416" b="24574"/>
          <a:stretch/>
        </p:blipFill>
        <p:spPr>
          <a:xfrm>
            <a:off x="5507426" y="2363795"/>
            <a:ext cx="288574" cy="248774"/>
          </a:xfrm>
          <a:prstGeom prst="rect">
            <a:avLst/>
          </a:prstGeom>
          <a:noFill/>
          <a:ln>
            <a:noFill/>
          </a:ln>
        </p:spPr>
      </p:pic>
      <p:pic>
        <p:nvPicPr>
          <p:cNvPr id="963" name="Google Shape;963;p49"/>
          <p:cNvPicPr preferRelativeResize="0"/>
          <p:nvPr/>
        </p:nvPicPr>
        <p:blipFill rotWithShape="1">
          <a:blip r:embed="rId3">
            <a:alphaModFix/>
          </a:blip>
          <a:srcRect l="25432" t="50659" r="58416" b="24574"/>
          <a:stretch/>
        </p:blipFill>
        <p:spPr>
          <a:xfrm>
            <a:off x="5413730" y="2612569"/>
            <a:ext cx="288574" cy="248774"/>
          </a:xfrm>
          <a:prstGeom prst="rect">
            <a:avLst/>
          </a:prstGeom>
          <a:noFill/>
          <a:ln>
            <a:noFill/>
          </a:ln>
        </p:spPr>
      </p:pic>
      <p:pic>
        <p:nvPicPr>
          <p:cNvPr id="964" name="Google Shape;964;p49"/>
          <p:cNvPicPr preferRelativeResize="0"/>
          <p:nvPr/>
        </p:nvPicPr>
        <p:blipFill rotWithShape="1">
          <a:blip r:embed="rId3">
            <a:alphaModFix/>
          </a:blip>
          <a:srcRect l="25432" t="50659" r="58416" b="24574"/>
          <a:stretch/>
        </p:blipFill>
        <p:spPr>
          <a:xfrm>
            <a:off x="5796000" y="2736956"/>
            <a:ext cx="288574" cy="248774"/>
          </a:xfrm>
          <a:prstGeom prst="rect">
            <a:avLst/>
          </a:prstGeom>
          <a:noFill/>
          <a:ln>
            <a:noFill/>
          </a:ln>
        </p:spPr>
      </p:pic>
      <p:pic>
        <p:nvPicPr>
          <p:cNvPr id="965" name="Google Shape;965;p49"/>
          <p:cNvPicPr preferRelativeResize="0"/>
          <p:nvPr/>
        </p:nvPicPr>
        <p:blipFill rotWithShape="1">
          <a:blip r:embed="rId3">
            <a:alphaModFix/>
          </a:blip>
          <a:srcRect l="25432" t="50659" r="58416" b="24574"/>
          <a:stretch/>
        </p:blipFill>
        <p:spPr>
          <a:xfrm>
            <a:off x="5324502" y="3017151"/>
            <a:ext cx="288574" cy="248774"/>
          </a:xfrm>
          <a:prstGeom prst="rect">
            <a:avLst/>
          </a:prstGeom>
          <a:noFill/>
          <a:ln>
            <a:noFill/>
          </a:ln>
        </p:spPr>
      </p:pic>
      <p:pic>
        <p:nvPicPr>
          <p:cNvPr id="966" name="Google Shape;966;p49"/>
          <p:cNvPicPr preferRelativeResize="0"/>
          <p:nvPr/>
        </p:nvPicPr>
        <p:blipFill rotWithShape="1">
          <a:blip r:embed="rId3">
            <a:alphaModFix/>
          </a:blip>
          <a:srcRect l="25432" t="50659" r="58416" b="24574"/>
          <a:stretch/>
        </p:blipFill>
        <p:spPr>
          <a:xfrm>
            <a:off x="5816484" y="3184164"/>
            <a:ext cx="288574" cy="248774"/>
          </a:xfrm>
          <a:prstGeom prst="rect">
            <a:avLst/>
          </a:prstGeom>
          <a:noFill/>
          <a:ln>
            <a:noFill/>
          </a:ln>
        </p:spPr>
      </p:pic>
      <p:pic>
        <p:nvPicPr>
          <p:cNvPr id="967" name="Google Shape;967;p49"/>
          <p:cNvPicPr preferRelativeResize="0"/>
          <p:nvPr/>
        </p:nvPicPr>
        <p:blipFill rotWithShape="1">
          <a:blip r:embed="rId3">
            <a:alphaModFix/>
          </a:blip>
          <a:srcRect l="25432" t="50659" r="58416" b="24574"/>
          <a:stretch/>
        </p:blipFill>
        <p:spPr>
          <a:xfrm>
            <a:off x="5125156" y="3432938"/>
            <a:ext cx="288574" cy="248774"/>
          </a:xfrm>
          <a:prstGeom prst="rect">
            <a:avLst/>
          </a:prstGeom>
          <a:noFill/>
          <a:ln>
            <a:noFill/>
          </a:ln>
        </p:spPr>
      </p:pic>
      <p:pic>
        <p:nvPicPr>
          <p:cNvPr id="968" name="Google Shape;968;p49"/>
          <p:cNvPicPr preferRelativeResize="0"/>
          <p:nvPr/>
        </p:nvPicPr>
        <p:blipFill rotWithShape="1">
          <a:blip r:embed="rId3">
            <a:alphaModFix/>
          </a:blip>
          <a:srcRect l="25432" t="50659" r="58416" b="24574"/>
          <a:stretch/>
        </p:blipFill>
        <p:spPr>
          <a:xfrm>
            <a:off x="5112277" y="3694916"/>
            <a:ext cx="288574" cy="248774"/>
          </a:xfrm>
          <a:prstGeom prst="rect">
            <a:avLst/>
          </a:prstGeom>
          <a:noFill/>
          <a:ln>
            <a:noFill/>
          </a:ln>
        </p:spPr>
      </p:pic>
      <p:pic>
        <p:nvPicPr>
          <p:cNvPr id="969" name="Google Shape;969;p49"/>
          <p:cNvPicPr preferRelativeResize="0"/>
          <p:nvPr/>
        </p:nvPicPr>
        <p:blipFill rotWithShape="1">
          <a:blip r:embed="rId3">
            <a:alphaModFix/>
          </a:blip>
          <a:srcRect l="25432" t="50659" r="58416" b="24574"/>
          <a:stretch/>
        </p:blipFill>
        <p:spPr>
          <a:xfrm>
            <a:off x="5413730" y="3810478"/>
            <a:ext cx="288574" cy="248774"/>
          </a:xfrm>
          <a:prstGeom prst="rect">
            <a:avLst/>
          </a:prstGeom>
          <a:noFill/>
          <a:ln>
            <a:noFill/>
          </a:ln>
        </p:spPr>
      </p:pic>
      <p:pic>
        <p:nvPicPr>
          <p:cNvPr id="970" name="Google Shape;970;p49"/>
          <p:cNvPicPr preferRelativeResize="0"/>
          <p:nvPr/>
        </p:nvPicPr>
        <p:blipFill rotWithShape="1">
          <a:blip r:embed="rId3">
            <a:alphaModFix/>
          </a:blip>
          <a:srcRect l="25432" t="50659" r="58416" b="24574"/>
          <a:stretch/>
        </p:blipFill>
        <p:spPr>
          <a:xfrm>
            <a:off x="6107360" y="4059252"/>
            <a:ext cx="288574" cy="248774"/>
          </a:xfrm>
          <a:prstGeom prst="rect">
            <a:avLst/>
          </a:prstGeom>
          <a:noFill/>
          <a:ln>
            <a:noFill/>
          </a:ln>
        </p:spPr>
      </p:pic>
      <p:pic>
        <p:nvPicPr>
          <p:cNvPr id="971" name="Google Shape;971;p49"/>
          <p:cNvPicPr preferRelativeResize="0"/>
          <p:nvPr/>
        </p:nvPicPr>
        <p:blipFill rotWithShape="1">
          <a:blip r:embed="rId3">
            <a:alphaModFix/>
          </a:blip>
          <a:srcRect l="25432" t="50659" r="58416" b="24574"/>
          <a:stretch/>
        </p:blipFill>
        <p:spPr>
          <a:xfrm>
            <a:off x="5125156" y="4308026"/>
            <a:ext cx="288574" cy="248774"/>
          </a:xfrm>
          <a:prstGeom prst="rect">
            <a:avLst/>
          </a:prstGeom>
          <a:noFill/>
          <a:ln>
            <a:noFill/>
          </a:ln>
        </p:spPr>
      </p:pic>
      <p:pic>
        <p:nvPicPr>
          <p:cNvPr id="972" name="Google Shape;972;p49"/>
          <p:cNvPicPr preferRelativeResize="0"/>
          <p:nvPr/>
        </p:nvPicPr>
        <p:blipFill rotWithShape="1">
          <a:blip r:embed="rId3">
            <a:alphaModFix/>
          </a:blip>
          <a:srcRect l="25432" t="50659" r="58416" b="24574"/>
          <a:stretch/>
        </p:blipFill>
        <p:spPr>
          <a:xfrm>
            <a:off x="6725327" y="4432413"/>
            <a:ext cx="288574" cy="2487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pic>
        <p:nvPicPr>
          <p:cNvPr id="978" name="Google Shape;978;g2bb3ccbb74e_0_90"/>
          <p:cNvPicPr preferRelativeResize="0"/>
          <p:nvPr/>
        </p:nvPicPr>
        <p:blipFill rotWithShape="1">
          <a:blip r:embed="rId3">
            <a:alphaModFix/>
          </a:blip>
          <a:srcRect l="19122" t="27766" r="20475" b="5726"/>
          <a:stretch/>
        </p:blipFill>
        <p:spPr>
          <a:xfrm>
            <a:off x="-2800" y="632053"/>
            <a:ext cx="9144001" cy="5660634"/>
          </a:xfrm>
          <a:prstGeom prst="rect">
            <a:avLst/>
          </a:prstGeom>
          <a:noFill/>
          <a:ln>
            <a:noFill/>
          </a:ln>
        </p:spPr>
      </p:pic>
      <p:sp>
        <p:nvSpPr>
          <p:cNvPr id="979" name="Google Shape;979;g2bb3ccbb74e_0_90"/>
          <p:cNvSpPr/>
          <p:nvPr/>
        </p:nvSpPr>
        <p:spPr>
          <a:xfrm>
            <a:off x="1824650" y="3528250"/>
            <a:ext cx="5245500" cy="18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Condensed"/>
              <a:ea typeface="Barlow Condensed"/>
              <a:cs typeface="Barlow Condensed"/>
              <a:sym typeface="Barlow Condensed"/>
            </a:endParaRPr>
          </a:p>
        </p:txBody>
      </p:sp>
      <p:sp>
        <p:nvSpPr>
          <p:cNvPr id="980" name="Google Shape;980;g2bb3ccbb74e_0_90"/>
          <p:cNvSpPr txBox="1"/>
          <p:nvPr/>
        </p:nvSpPr>
        <p:spPr>
          <a:xfrm>
            <a:off x="1872875" y="3439600"/>
            <a:ext cx="5398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L" sz="1400" b="1" i="0" u="none" strike="noStrike" cap="none">
                <a:solidFill>
                  <a:srgbClr val="C582F4"/>
                </a:solidFill>
                <a:latin typeface="Arvo"/>
                <a:ea typeface="Arvo"/>
                <a:cs typeface="Arvo"/>
                <a:sym typeface="Arvo"/>
              </a:rPr>
              <a:t>EA3 Crea un modelo de negocio innovador</a:t>
            </a:r>
            <a:endParaRPr sz="1400" b="1" i="0" u="none" strike="noStrike" cap="none">
              <a:solidFill>
                <a:srgbClr val="C582F4"/>
              </a:solidFill>
              <a:latin typeface="Arvo"/>
              <a:ea typeface="Arvo"/>
              <a:cs typeface="Arvo"/>
              <a:sym typeface="Arvo"/>
            </a:endParaRPr>
          </a:p>
        </p:txBody>
      </p:sp>
      <p:sp>
        <p:nvSpPr>
          <p:cNvPr id="981" name="Google Shape;981;g2bb3ccbb74e_0_90"/>
          <p:cNvSpPr txBox="1"/>
          <p:nvPr/>
        </p:nvSpPr>
        <p:spPr>
          <a:xfrm>
            <a:off x="125" y="6283625"/>
            <a:ext cx="9144000" cy="623400"/>
          </a:xfrm>
          <a:prstGeom prst="rect">
            <a:avLst/>
          </a:prstGeom>
          <a:solidFill>
            <a:srgbClr val="FFFFFF"/>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s-CL" sz="1200" i="1">
                <a:solidFill>
                  <a:srgbClr val="666666"/>
                </a:solidFill>
                <a:latin typeface="Comfortaa"/>
                <a:ea typeface="Comfortaa"/>
                <a:cs typeface="Comfortaa"/>
                <a:sym typeface="Comfortaa"/>
              </a:rPr>
              <a:t>* La suma de las tres evaluaciones parciales es un 60% , el examen transversal tiene una ponderación de 40%.</a:t>
            </a:r>
            <a:endParaRPr sz="1200">
              <a:solidFill>
                <a:srgbClr val="666666"/>
              </a:solidFill>
              <a:latin typeface="Comfortaa"/>
              <a:ea typeface="Comfortaa"/>
              <a:cs typeface="Comfortaa"/>
              <a:sym typeface="Comfortaa"/>
            </a:endParaRPr>
          </a:p>
          <a:p>
            <a:pPr marL="0" marR="0" lvl="0" indent="0" algn="l" rtl="0">
              <a:spcBef>
                <a:spcPts val="0"/>
              </a:spcBef>
              <a:spcAft>
                <a:spcPts val="0"/>
              </a:spcAft>
              <a:buNone/>
            </a:pPr>
            <a:r>
              <a:rPr lang="es-CL" sz="1200" i="1">
                <a:solidFill>
                  <a:srgbClr val="666666"/>
                </a:solidFill>
                <a:latin typeface="Comfortaa"/>
                <a:ea typeface="Comfortaa"/>
                <a:cs typeface="Comfortaa"/>
                <a:sym typeface="Comfortaa"/>
              </a:rPr>
              <a:t>*Cada evaluación requiere de un 60% de logro para alcanzar la nota 4.0.</a:t>
            </a:r>
            <a:endParaRPr sz="1200" i="1">
              <a:solidFill>
                <a:srgbClr val="666666"/>
              </a:solidFill>
              <a:latin typeface="Comfortaa"/>
              <a:ea typeface="Comfortaa"/>
              <a:cs typeface="Comfortaa"/>
              <a:sym typeface="Comfortaa"/>
            </a:endParaRPr>
          </a:p>
          <a:p>
            <a:pPr marL="0" marR="0" lvl="0" indent="0" algn="l" rtl="0">
              <a:spcBef>
                <a:spcPts val="0"/>
              </a:spcBef>
              <a:spcAft>
                <a:spcPts val="0"/>
              </a:spcAft>
              <a:buNone/>
            </a:pPr>
            <a:endParaRPr sz="1200" i="1">
              <a:solidFill>
                <a:srgbClr val="666666"/>
              </a:solidFill>
              <a:latin typeface="Comfortaa"/>
              <a:ea typeface="Comfortaa"/>
              <a:cs typeface="Comfortaa"/>
              <a:sym typeface="Comfortaa"/>
            </a:endParaRPr>
          </a:p>
        </p:txBody>
      </p:sp>
      <p:sp>
        <p:nvSpPr>
          <p:cNvPr id="982" name="Google Shape;982;g2bb3ccbb74e_0_90"/>
          <p:cNvSpPr txBox="1"/>
          <p:nvPr/>
        </p:nvSpPr>
        <p:spPr>
          <a:xfrm>
            <a:off x="-25450" y="25650"/>
            <a:ext cx="8793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L" sz="2400" b="1">
                <a:solidFill>
                  <a:srgbClr val="666666"/>
                </a:solidFill>
                <a:latin typeface="Arvo"/>
                <a:ea typeface="Arvo"/>
                <a:cs typeface="Arvo"/>
                <a:sym typeface="Arvo"/>
              </a:rPr>
              <a:t>Ruta de contenidos:</a:t>
            </a:r>
            <a:endParaRPr sz="2400" b="1">
              <a:solidFill>
                <a:srgbClr val="666666"/>
              </a:solidFill>
              <a:latin typeface="Arvo"/>
              <a:ea typeface="Arvo"/>
              <a:cs typeface="Arvo"/>
              <a:sym typeface="Arvo"/>
            </a:endParaRPr>
          </a:p>
        </p:txBody>
      </p:sp>
      <p:sp>
        <p:nvSpPr>
          <p:cNvPr id="983" name="Google Shape;983;g2bb3ccbb74e_0_90"/>
          <p:cNvSpPr txBox="1"/>
          <p:nvPr/>
        </p:nvSpPr>
        <p:spPr>
          <a:xfrm>
            <a:off x="125" y="609600"/>
            <a:ext cx="9144000" cy="400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highlight>
                  <a:srgbClr val="FFFFFF"/>
                </a:highlight>
                <a:latin typeface="Arvo"/>
                <a:ea typeface="Arvo"/>
                <a:cs typeface="Arvo"/>
                <a:sym typeface="Arvo"/>
              </a:rPr>
              <a:t>EA1 Identifica oportunidades en el entorno</a:t>
            </a:r>
            <a:endParaRPr b="1">
              <a:solidFill>
                <a:srgbClr val="C582F4"/>
              </a:solidFill>
              <a:highlight>
                <a:srgbClr val="FFFFFF"/>
              </a:highlight>
              <a:latin typeface="Arvo"/>
              <a:ea typeface="Arvo"/>
              <a:cs typeface="Arvo"/>
              <a:sym typeface="Arvo"/>
            </a:endParaRPr>
          </a:p>
        </p:txBody>
      </p:sp>
      <p:sp>
        <p:nvSpPr>
          <p:cNvPr id="984" name="Google Shape;984;g2bb3ccbb74e_0_90"/>
          <p:cNvSpPr txBox="1"/>
          <p:nvPr/>
        </p:nvSpPr>
        <p:spPr>
          <a:xfrm>
            <a:off x="1748450" y="4774150"/>
            <a:ext cx="600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highlight>
                  <a:srgbClr val="FFFFFF"/>
                </a:highlight>
                <a:latin typeface="Arvo"/>
                <a:ea typeface="Arvo"/>
                <a:cs typeface="Arvo"/>
                <a:sym typeface="Arvo"/>
              </a:rPr>
              <a:t>ET Elabora pitch Deck para atraer inversionistas</a:t>
            </a:r>
            <a:endParaRPr b="1">
              <a:solidFill>
                <a:srgbClr val="C582F4"/>
              </a:solidFill>
              <a:highlight>
                <a:srgbClr val="FFFFFF"/>
              </a:highlight>
              <a:latin typeface="Arvo"/>
              <a:ea typeface="Arvo"/>
              <a:cs typeface="Arvo"/>
              <a:sym typeface="Arvo"/>
            </a:endParaRPr>
          </a:p>
        </p:txBody>
      </p:sp>
      <p:sp>
        <p:nvSpPr>
          <p:cNvPr id="985" name="Google Shape;985;g2bb3ccbb74e_0_90"/>
          <p:cNvSpPr txBox="1"/>
          <p:nvPr/>
        </p:nvSpPr>
        <p:spPr>
          <a:xfrm>
            <a:off x="1643550" y="1613050"/>
            <a:ext cx="11151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Conceptos iniciales</a:t>
            </a:r>
            <a:endParaRPr sz="1100" b="1">
              <a:latin typeface="Arvo"/>
              <a:ea typeface="Arvo"/>
              <a:cs typeface="Arvo"/>
              <a:sym typeface="Arvo"/>
            </a:endParaRPr>
          </a:p>
        </p:txBody>
      </p:sp>
      <p:sp>
        <p:nvSpPr>
          <p:cNvPr id="986" name="Google Shape;986;g2bb3ccbb74e_0_90"/>
          <p:cNvSpPr txBox="1"/>
          <p:nvPr/>
        </p:nvSpPr>
        <p:spPr>
          <a:xfrm>
            <a:off x="3243750"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Búsqueda de oportunidades</a:t>
            </a:r>
            <a:endParaRPr sz="1100" b="1">
              <a:latin typeface="Arvo"/>
              <a:ea typeface="Arvo"/>
              <a:cs typeface="Arvo"/>
              <a:sym typeface="Arvo"/>
            </a:endParaRPr>
          </a:p>
        </p:txBody>
      </p:sp>
      <p:sp>
        <p:nvSpPr>
          <p:cNvPr id="987" name="Google Shape;987;g2bb3ccbb74e_0_90"/>
          <p:cNvSpPr txBox="1"/>
          <p:nvPr/>
        </p:nvSpPr>
        <p:spPr>
          <a:xfrm>
            <a:off x="4920150"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Identificación de usuarios</a:t>
            </a:r>
            <a:endParaRPr sz="1100" b="1">
              <a:latin typeface="Arvo"/>
              <a:ea typeface="Arvo"/>
              <a:cs typeface="Arvo"/>
              <a:sym typeface="Arvo"/>
            </a:endParaRPr>
          </a:p>
        </p:txBody>
      </p:sp>
      <p:sp>
        <p:nvSpPr>
          <p:cNvPr id="988" name="Google Shape;988;g2bb3ccbb74e_0_90"/>
          <p:cNvSpPr txBox="1"/>
          <p:nvPr/>
        </p:nvSpPr>
        <p:spPr>
          <a:xfrm>
            <a:off x="6459975"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Evaluar oportunidades</a:t>
            </a:r>
            <a:endParaRPr sz="1100" b="1">
              <a:latin typeface="Arvo"/>
              <a:ea typeface="Arvo"/>
              <a:cs typeface="Arvo"/>
              <a:sym typeface="Arvo"/>
            </a:endParaRPr>
          </a:p>
        </p:txBody>
      </p:sp>
      <p:sp>
        <p:nvSpPr>
          <p:cNvPr id="990" name="Google Shape;990;g2bb3ccbb74e_0_90"/>
          <p:cNvSpPr/>
          <p:nvPr/>
        </p:nvSpPr>
        <p:spPr>
          <a:xfrm>
            <a:off x="2901450" y="2166275"/>
            <a:ext cx="3854100" cy="18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Condensed"/>
              <a:ea typeface="Barlow Condensed"/>
              <a:cs typeface="Barlow Condensed"/>
              <a:sym typeface="Barlow Condensed"/>
            </a:endParaRPr>
          </a:p>
        </p:txBody>
      </p:sp>
      <p:sp>
        <p:nvSpPr>
          <p:cNvPr id="991" name="Google Shape;991;g2bb3ccbb74e_0_90"/>
          <p:cNvSpPr txBox="1"/>
          <p:nvPr/>
        </p:nvSpPr>
        <p:spPr>
          <a:xfrm>
            <a:off x="1567475" y="2059475"/>
            <a:ext cx="600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latin typeface="Arvo"/>
                <a:ea typeface="Arvo"/>
                <a:cs typeface="Arvo"/>
                <a:sym typeface="Arvo"/>
              </a:rPr>
              <a:t>EA2 Propone solución innovadora  según especialidad</a:t>
            </a:r>
            <a:endParaRPr b="1">
              <a:solidFill>
                <a:srgbClr val="C582F4"/>
              </a:solidFill>
              <a:latin typeface="Arvo"/>
              <a:ea typeface="Arvo"/>
              <a:cs typeface="Arvo"/>
              <a:sym typeface="Arvo"/>
            </a:endParaRPr>
          </a:p>
        </p:txBody>
      </p:sp>
      <p:sp>
        <p:nvSpPr>
          <p:cNvPr id="993" name="Google Shape;993;g2bb3ccbb74e_0_90"/>
          <p:cNvSpPr txBox="1"/>
          <p:nvPr/>
        </p:nvSpPr>
        <p:spPr>
          <a:xfrm>
            <a:off x="3317630" y="3132975"/>
            <a:ext cx="13818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Benchmarking</a:t>
            </a:r>
            <a:endParaRPr sz="1100" b="1">
              <a:latin typeface="Arvo"/>
              <a:ea typeface="Arvo"/>
              <a:cs typeface="Arvo"/>
              <a:sym typeface="Arvo"/>
            </a:endParaRPr>
          </a:p>
        </p:txBody>
      </p:sp>
      <p:sp>
        <p:nvSpPr>
          <p:cNvPr id="994" name="Google Shape;994;g2bb3ccbb74e_0_90"/>
          <p:cNvSpPr txBox="1"/>
          <p:nvPr/>
        </p:nvSpPr>
        <p:spPr>
          <a:xfrm>
            <a:off x="1706821" y="3099669"/>
            <a:ext cx="1381800" cy="438551"/>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dirty="0">
                <a:solidFill>
                  <a:srgbClr val="FFFFFF"/>
                </a:solidFill>
                <a:latin typeface="Arvo"/>
                <a:ea typeface="Arvo"/>
                <a:cs typeface="Arvo"/>
                <a:sym typeface="Arvo"/>
              </a:rPr>
              <a:t>Validación</a:t>
            </a:r>
            <a:endParaRPr sz="1100" b="1" dirty="0">
              <a:latin typeface="Arvo"/>
              <a:ea typeface="Arvo"/>
              <a:cs typeface="Arvo"/>
              <a:sym typeface="Arvo"/>
            </a:endParaRPr>
          </a:p>
        </p:txBody>
      </p:sp>
      <p:sp>
        <p:nvSpPr>
          <p:cNvPr id="3" name="Google Shape;441;g2bb3ccbb74e_0_24">
            <a:extLst>
              <a:ext uri="{FF2B5EF4-FFF2-40B4-BE49-F238E27FC236}">
                <a16:creationId xmlns:a16="http://schemas.microsoft.com/office/drawing/2014/main" id="{9247E229-5EA5-06B3-F0A9-5FADDFA59E5D}"/>
              </a:ext>
            </a:extLst>
          </p:cNvPr>
          <p:cNvSpPr txBox="1"/>
          <p:nvPr/>
        </p:nvSpPr>
        <p:spPr>
          <a:xfrm>
            <a:off x="6612375" y="3137050"/>
            <a:ext cx="13818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Ideación</a:t>
            </a:r>
            <a:endParaRPr sz="1100" b="1">
              <a:latin typeface="Arvo"/>
              <a:ea typeface="Arvo"/>
              <a:cs typeface="Arvo"/>
              <a:sym typeface="Arvo"/>
            </a:endParaRPr>
          </a:p>
        </p:txBody>
      </p:sp>
      <p:sp>
        <p:nvSpPr>
          <p:cNvPr id="5" name="Google Shape;444;g2bb3ccbb74e_0_24">
            <a:extLst>
              <a:ext uri="{FF2B5EF4-FFF2-40B4-BE49-F238E27FC236}">
                <a16:creationId xmlns:a16="http://schemas.microsoft.com/office/drawing/2014/main" id="{1354EA47-DAFD-7E2F-501A-EE576EFAC1E3}"/>
              </a:ext>
            </a:extLst>
          </p:cNvPr>
          <p:cNvSpPr txBox="1"/>
          <p:nvPr/>
        </p:nvSpPr>
        <p:spPr>
          <a:xfrm>
            <a:off x="5012175" y="2912763"/>
            <a:ext cx="1381800" cy="692467"/>
          </a:xfrm>
          <a:prstGeom prst="rect">
            <a:avLst/>
          </a:prstGeom>
          <a:noFill/>
          <a:ln>
            <a:noFill/>
          </a:ln>
        </p:spPr>
        <p:txBody>
          <a:bodyPr spcFirstLastPara="1" wrap="square" lIns="91425" tIns="91425" rIns="91425" bIns="91425" anchor="t" anchorCtr="0">
            <a:spAutoFit/>
          </a:bodyPr>
          <a:lstStyle/>
          <a:p>
            <a:pPr algn="ctr">
              <a:lnSpc>
                <a:spcPct val="150000"/>
              </a:lnSpc>
            </a:pPr>
            <a:r>
              <a:rPr lang="es-CL" sz="1100" b="1" dirty="0">
                <a:solidFill>
                  <a:srgbClr val="FFFFFF"/>
                </a:solidFill>
                <a:latin typeface="Arvo"/>
              </a:rPr>
              <a:t>Propuesta </a:t>
            </a:r>
            <a:endParaRPr lang="es-ES" dirty="0"/>
          </a:p>
          <a:p>
            <a:pPr algn="ctr">
              <a:lnSpc>
                <a:spcPct val="150000"/>
              </a:lnSpc>
            </a:pPr>
            <a:r>
              <a:rPr lang="es-CL" sz="1100" b="1" dirty="0">
                <a:solidFill>
                  <a:srgbClr val="FFFFFF"/>
                </a:solidFill>
                <a:latin typeface="Arvo"/>
                <a:ea typeface="Arvo"/>
                <a:cs typeface="Arvo"/>
              </a:rPr>
              <a:t>de valor</a:t>
            </a:r>
            <a:endParaRPr lang="es-CL"/>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g2a9f74e2c68_0_906"/>
          <p:cNvSpPr/>
          <p:nvPr/>
        </p:nvSpPr>
        <p:spPr>
          <a:xfrm>
            <a:off x="237900" y="165349"/>
            <a:ext cx="8668200" cy="1482783"/>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s-CL" sz="3000" b="1" i="0" u="none" strike="noStrike" cap="none">
                <a:solidFill>
                  <a:schemeClr val="lt1"/>
                </a:solidFill>
                <a:latin typeface="Comfortaa"/>
                <a:ea typeface="Comfortaa"/>
                <a:cs typeface="Comfortaa"/>
                <a:sym typeface="Comfortaa"/>
              </a:rPr>
              <a:t>SEMANA 9</a:t>
            </a:r>
            <a:endParaRPr sz="30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sz="2200" b="1" i="0" u="none" strike="noStrike" cap="none">
                <a:solidFill>
                  <a:schemeClr val="lt1"/>
                </a:solidFill>
                <a:latin typeface="Comfortaa"/>
                <a:ea typeface="Comfortaa"/>
                <a:cs typeface="Comfortaa"/>
                <a:sym typeface="Comfortaa"/>
              </a:rPr>
              <a:t>EA2</a:t>
            </a:r>
            <a:r>
              <a:rPr lang="es-CL" sz="2200" b="0" i="0" u="none" strike="noStrike" cap="none">
                <a:solidFill>
                  <a:schemeClr val="dk1"/>
                </a:solidFill>
                <a:latin typeface="Comfortaa"/>
                <a:ea typeface="Comfortaa"/>
                <a:cs typeface="Comfortaa"/>
                <a:sym typeface="Comfortaa"/>
              </a:rPr>
              <a:t> </a:t>
            </a:r>
            <a:r>
              <a:rPr lang="es-CL" sz="2400" b="1" i="0" u="none" strike="noStrike" cap="none">
                <a:solidFill>
                  <a:schemeClr val="lt1"/>
                </a:solidFill>
                <a:latin typeface="Comfortaa"/>
                <a:ea typeface="Comfortaa"/>
                <a:cs typeface="Comfortaa"/>
                <a:sym typeface="Comfortaa"/>
              </a:rPr>
              <a:t>PROPONE UNA SOLUCIÓN INNOVADORA DE ACUERDO A SU ESPECIALIDAD</a:t>
            </a:r>
            <a:endParaRPr/>
          </a:p>
        </p:txBody>
      </p:sp>
      <p:pic>
        <p:nvPicPr>
          <p:cNvPr id="1001" name="Google Shape;1001;g2a9f74e2c68_0_906"/>
          <p:cNvPicPr preferRelativeResize="0"/>
          <p:nvPr/>
        </p:nvPicPr>
        <p:blipFill rotWithShape="1">
          <a:blip r:embed="rId3">
            <a:alphaModFix/>
          </a:blip>
          <a:srcRect l="23053" t="34470" r="56651" b="27118"/>
          <a:stretch/>
        </p:blipFill>
        <p:spPr>
          <a:xfrm>
            <a:off x="3480287" y="3672974"/>
            <a:ext cx="2183425" cy="2323350"/>
          </a:xfrm>
          <a:prstGeom prst="rect">
            <a:avLst/>
          </a:prstGeom>
          <a:noFill/>
          <a:ln>
            <a:noFill/>
          </a:ln>
        </p:spPr>
      </p:pic>
      <p:sp>
        <p:nvSpPr>
          <p:cNvPr id="1002" name="Google Shape;1002;g2a9f74e2c68_0_906"/>
          <p:cNvSpPr txBox="1"/>
          <p:nvPr/>
        </p:nvSpPr>
        <p:spPr>
          <a:xfrm>
            <a:off x="237899" y="2105325"/>
            <a:ext cx="8668200" cy="1708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s-CL" sz="2200" b="1" i="0" u="none" strike="noStrike" cap="none">
                <a:solidFill>
                  <a:srgbClr val="C582F4"/>
                </a:solidFill>
                <a:latin typeface="Comfortaa"/>
                <a:ea typeface="Comfortaa"/>
                <a:cs typeface="Comfortaa"/>
                <a:sym typeface="Comfortaa"/>
              </a:rPr>
              <a:t>OBJETIVO DE LA CLASE 9</a:t>
            </a:r>
            <a:endParaRPr sz="2200" b="1" i="0" u="none" strike="noStrike" cap="none">
              <a:solidFill>
                <a:srgbClr val="000000"/>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800"/>
              <a:buFont typeface="Arial"/>
              <a:buNone/>
            </a:pPr>
            <a:r>
              <a:rPr lang="es-CL" sz="1800" b="0" i="0" u="none" strike="noStrike" cap="none">
                <a:solidFill>
                  <a:srgbClr val="3B3B3B"/>
                </a:solidFill>
                <a:latin typeface="Comfortaa"/>
                <a:ea typeface="Comfortaa"/>
                <a:cs typeface="Comfortaa"/>
                <a:sym typeface="Comfortaa"/>
              </a:rPr>
              <a:t>Analizar los resultados de la validación y desarrollar un elevator pitch que permita comunicar mi idea de negocio o proyecto a potenciales inversores, clientes o socios.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g2a9f74e2c68_0_868"/>
          <p:cNvSpPr txBox="1"/>
          <p:nvPr/>
        </p:nvSpPr>
        <p:spPr>
          <a:xfrm>
            <a:off x="345435" y="1247425"/>
            <a:ext cx="5612939" cy="5222548"/>
          </a:xfrm>
          <a:prstGeom prst="rect">
            <a:avLst/>
          </a:prstGeom>
          <a:noFill/>
          <a:ln>
            <a:noFill/>
          </a:ln>
        </p:spPr>
        <p:txBody>
          <a:bodyPr spcFirstLastPara="1" wrap="square" lIns="51425" tIns="25700" rIns="51425" bIns="2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s-CL" sz="1400" b="0" i="0" u="none" strike="noStrike" cap="none">
                <a:solidFill>
                  <a:srgbClr val="494949"/>
                </a:solidFill>
                <a:latin typeface="Comfortaa"/>
                <a:ea typeface="Comfortaa"/>
                <a:cs typeface="Comfortaa"/>
                <a:sym typeface="Comfortaa"/>
              </a:rPr>
              <a:t>El análisis de resultados luego de validar un PMV es importante porque: </a:t>
            </a:r>
            <a:br>
              <a:rPr lang="es-CL" sz="1400" b="0" i="0" u="none" strike="noStrike" cap="none">
                <a:solidFill>
                  <a:srgbClr val="494949"/>
                </a:solidFill>
                <a:latin typeface="Comfortaa"/>
                <a:ea typeface="Comfortaa"/>
                <a:cs typeface="Comfortaa"/>
                <a:sym typeface="Comfortaa"/>
              </a:rPr>
            </a:br>
            <a:r>
              <a:rPr lang="es-CL" sz="1400" b="0" i="0" u="none" strike="noStrike" cap="none">
                <a:solidFill>
                  <a:srgbClr val="494949"/>
                </a:solidFill>
                <a:latin typeface="Comfortaa"/>
                <a:ea typeface="Comfortaa"/>
                <a:cs typeface="Comfortaa"/>
                <a:sym typeface="Comfortaa"/>
              </a:rPr>
              <a:t>Nos ayuda a comprender si nuestro PMV es viable. Al analizar los datos, puedes determinar si tu PMV está resolviendo un problema real y si los clientes potenciales están dispuestos a pagar por él.</a:t>
            </a:r>
            <a:endParaRPr/>
          </a:p>
          <a:p>
            <a:pPr marL="0" marR="0" lvl="0" indent="0" algn="l" rtl="0">
              <a:lnSpc>
                <a:spcPct val="150000"/>
              </a:lnSpc>
              <a:spcBef>
                <a:spcPts val="0"/>
              </a:spcBef>
              <a:spcAft>
                <a:spcPts val="0"/>
              </a:spcAft>
              <a:buClr>
                <a:srgbClr val="000000"/>
              </a:buClr>
              <a:buSzPts val="1400"/>
              <a:buFont typeface="Arial"/>
              <a:buNone/>
            </a:pPr>
            <a:br>
              <a:rPr lang="es-CL" sz="1400" b="0" i="0" u="none" strike="noStrike" cap="none">
                <a:solidFill>
                  <a:srgbClr val="494949"/>
                </a:solidFill>
                <a:latin typeface="Comfortaa"/>
                <a:ea typeface="Comfortaa"/>
                <a:cs typeface="Comfortaa"/>
                <a:sym typeface="Comfortaa"/>
              </a:rPr>
            </a:br>
            <a:r>
              <a:rPr lang="es-CL" sz="1400" b="0" i="0" u="none" strike="noStrike" cap="none">
                <a:solidFill>
                  <a:srgbClr val="494949"/>
                </a:solidFill>
                <a:latin typeface="Comfortaa"/>
                <a:ea typeface="Comfortaa"/>
                <a:cs typeface="Comfortaa"/>
                <a:sym typeface="Comfortaa"/>
              </a:rPr>
              <a:t>Ayuda a mejorar tu PMV. Al identificar los puntos débiles, podemos realizar mejoras para hacerlo más atractivo y exitoso.</a:t>
            </a:r>
            <a:br>
              <a:rPr lang="es-CL" sz="1400" b="0" i="0" u="none" strike="noStrike" cap="none">
                <a:solidFill>
                  <a:srgbClr val="494949"/>
                </a:solidFill>
                <a:latin typeface="Comfortaa"/>
                <a:ea typeface="Comfortaa"/>
                <a:cs typeface="Comfortaa"/>
                <a:sym typeface="Comfortaa"/>
              </a:rPr>
            </a:br>
            <a:br>
              <a:rPr lang="es-CL" sz="1400" b="0" i="0" u="none" strike="noStrike" cap="none">
                <a:solidFill>
                  <a:srgbClr val="494949"/>
                </a:solidFill>
                <a:latin typeface="Comfortaa"/>
                <a:ea typeface="Comfortaa"/>
                <a:cs typeface="Comfortaa"/>
                <a:sym typeface="Comfortaa"/>
              </a:rPr>
            </a:br>
            <a:r>
              <a:rPr lang="es-CL" sz="1400" b="0" i="0" u="none" strike="noStrike" cap="none">
                <a:solidFill>
                  <a:srgbClr val="494949"/>
                </a:solidFill>
                <a:latin typeface="Comfortaa"/>
                <a:ea typeface="Comfortaa"/>
                <a:cs typeface="Comfortaa"/>
                <a:sym typeface="Comfortaa"/>
              </a:rPr>
              <a:t>Nos ayuda a tomar decisiones informadas sobre el futuro de nuestro negocio. Al analizar los datos, podemos determinar si debemos seguir adelante o realizar cambios importantes.</a:t>
            </a:r>
            <a:br>
              <a:rPr lang="es-CL" sz="1400" b="0" i="0" u="none" strike="noStrike" cap="none">
                <a:solidFill>
                  <a:srgbClr val="494949"/>
                </a:solidFill>
                <a:latin typeface="Comfortaa"/>
                <a:ea typeface="Comfortaa"/>
                <a:cs typeface="Comfortaa"/>
                <a:sym typeface="Comfortaa"/>
              </a:rPr>
            </a:br>
            <a:endParaRPr sz="1400" b="0" i="0" u="none" strike="noStrike" cap="none">
              <a:solidFill>
                <a:schemeClr val="dk1"/>
              </a:solidFill>
              <a:latin typeface="Comfortaa"/>
              <a:ea typeface="Comfortaa"/>
              <a:cs typeface="Comfortaa"/>
              <a:sym typeface="Comfortaa"/>
            </a:endParaRPr>
          </a:p>
        </p:txBody>
      </p:sp>
      <p:grpSp>
        <p:nvGrpSpPr>
          <p:cNvPr id="1009" name="Google Shape;1009;g2a9f74e2c68_0_868"/>
          <p:cNvGrpSpPr/>
          <p:nvPr/>
        </p:nvGrpSpPr>
        <p:grpSpPr>
          <a:xfrm>
            <a:off x="7260492" y="1352097"/>
            <a:ext cx="543842" cy="543842"/>
            <a:chOff x="-56010850" y="2294725"/>
            <a:chExt cx="319025" cy="319025"/>
          </a:xfrm>
        </p:grpSpPr>
        <p:sp>
          <p:nvSpPr>
            <p:cNvPr id="1010" name="Google Shape;1010;g2a9f74e2c68_0_868"/>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11" name="Google Shape;1011;g2a9f74e2c68_0_868"/>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12" name="Google Shape;1012;g2a9f74e2c68_0_868"/>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13" name="Google Shape;1013;g2a9f74e2c68_0_868"/>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14" name="Google Shape;1014;g2a9f74e2c68_0_868"/>
          <p:cNvGrpSpPr/>
          <p:nvPr/>
        </p:nvGrpSpPr>
        <p:grpSpPr>
          <a:xfrm>
            <a:off x="8542024" y="2557456"/>
            <a:ext cx="413560" cy="543799"/>
            <a:chOff x="-52074300" y="1911950"/>
            <a:chExt cx="242600" cy="319000"/>
          </a:xfrm>
        </p:grpSpPr>
        <p:sp>
          <p:nvSpPr>
            <p:cNvPr id="1015" name="Google Shape;1015;g2a9f74e2c68_0_868"/>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16" name="Google Shape;1016;g2a9f74e2c68_0_868"/>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17" name="Google Shape;1017;g2a9f74e2c68_0_868"/>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18" name="Google Shape;1018;g2a9f74e2c68_0_868"/>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19" name="Google Shape;1019;g2a9f74e2c68_0_868"/>
          <p:cNvGrpSpPr/>
          <p:nvPr/>
        </p:nvGrpSpPr>
        <p:grpSpPr>
          <a:xfrm>
            <a:off x="7841982" y="1352273"/>
            <a:ext cx="551897" cy="542478"/>
            <a:chOff x="-55620975" y="2294725"/>
            <a:chExt cx="323750" cy="318225"/>
          </a:xfrm>
        </p:grpSpPr>
        <p:sp>
          <p:nvSpPr>
            <p:cNvPr id="1020" name="Google Shape;1020;g2a9f74e2c68_0_868"/>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21" name="Google Shape;1021;g2a9f74e2c68_0_868"/>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22" name="Google Shape;1022;g2a9f74e2c68_0_868"/>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23" name="Google Shape;1023;g2a9f74e2c68_0_868"/>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24" name="Google Shape;1024;g2a9f74e2c68_0_868"/>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25" name="Google Shape;1025;g2a9f74e2c68_0_868"/>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26" name="Google Shape;1026;g2a9f74e2c68_0_868"/>
          <p:cNvGrpSpPr/>
          <p:nvPr/>
        </p:nvGrpSpPr>
        <p:grpSpPr>
          <a:xfrm>
            <a:off x="6115218" y="2544653"/>
            <a:ext cx="543799" cy="542478"/>
            <a:chOff x="-53690500" y="1903275"/>
            <a:chExt cx="319000" cy="318225"/>
          </a:xfrm>
        </p:grpSpPr>
        <p:sp>
          <p:nvSpPr>
            <p:cNvPr id="1027" name="Google Shape;1027;g2a9f74e2c68_0_868"/>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28" name="Google Shape;1028;g2a9f74e2c68_0_868"/>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29" name="Google Shape;1029;g2a9f74e2c68_0_868"/>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30" name="Google Shape;1030;g2a9f74e2c68_0_868"/>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31" name="Google Shape;1031;g2a9f74e2c68_0_868"/>
          <p:cNvGrpSpPr/>
          <p:nvPr/>
        </p:nvGrpSpPr>
        <p:grpSpPr>
          <a:xfrm>
            <a:off x="8451191" y="1354958"/>
            <a:ext cx="508896" cy="539793"/>
            <a:chOff x="-55217700" y="2296300"/>
            <a:chExt cx="298525" cy="316650"/>
          </a:xfrm>
        </p:grpSpPr>
        <p:sp>
          <p:nvSpPr>
            <p:cNvPr id="1032" name="Google Shape;1032;g2a9f74e2c68_0_868"/>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33" name="Google Shape;1033;g2a9f74e2c68_0_868"/>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34" name="Google Shape;1034;g2a9f74e2c68_0_868"/>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35" name="Google Shape;1035;g2a9f74e2c68_0_868"/>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36" name="Google Shape;1036;g2a9f74e2c68_0_868"/>
          <p:cNvGrpSpPr/>
          <p:nvPr/>
        </p:nvGrpSpPr>
        <p:grpSpPr>
          <a:xfrm>
            <a:off x="6718648" y="2544653"/>
            <a:ext cx="508938" cy="542478"/>
            <a:chOff x="-53288825" y="1903275"/>
            <a:chExt cx="298550" cy="318225"/>
          </a:xfrm>
        </p:grpSpPr>
        <p:sp>
          <p:nvSpPr>
            <p:cNvPr id="1037" name="Google Shape;1037;g2a9f74e2c68_0_868"/>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38" name="Google Shape;1038;g2a9f74e2c68_0_868"/>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39" name="Google Shape;1039;g2a9f74e2c68_0_868"/>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40" name="Google Shape;1040;g2a9f74e2c68_0_868"/>
          <p:cNvGrpSpPr/>
          <p:nvPr/>
        </p:nvGrpSpPr>
        <p:grpSpPr>
          <a:xfrm>
            <a:off x="6126841" y="1352273"/>
            <a:ext cx="476677" cy="542478"/>
            <a:chOff x="-56774850" y="2294725"/>
            <a:chExt cx="279625" cy="318225"/>
          </a:xfrm>
        </p:grpSpPr>
        <p:sp>
          <p:nvSpPr>
            <p:cNvPr id="1041" name="Google Shape;1041;g2a9f74e2c68_0_868"/>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42" name="Google Shape;1042;g2a9f74e2c68_0_868"/>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43" name="Google Shape;1043;g2a9f74e2c68_0_868"/>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44" name="Google Shape;1044;g2a9f74e2c68_0_868"/>
          <p:cNvGrpSpPr/>
          <p:nvPr/>
        </p:nvGrpSpPr>
        <p:grpSpPr>
          <a:xfrm>
            <a:off x="7323809" y="2544984"/>
            <a:ext cx="476677" cy="539793"/>
            <a:chOff x="-52887125" y="1903275"/>
            <a:chExt cx="279625" cy="316650"/>
          </a:xfrm>
        </p:grpSpPr>
        <p:sp>
          <p:nvSpPr>
            <p:cNvPr id="1045" name="Google Shape;1045;g2a9f74e2c68_0_868"/>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46" name="Google Shape;1046;g2a9f74e2c68_0_868"/>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47" name="Google Shape;1047;g2a9f74e2c68_0_868"/>
          <p:cNvGrpSpPr/>
          <p:nvPr/>
        </p:nvGrpSpPr>
        <p:grpSpPr>
          <a:xfrm>
            <a:off x="6673842" y="1371748"/>
            <a:ext cx="539793" cy="508896"/>
            <a:chOff x="-56401500" y="2304975"/>
            <a:chExt cx="316650" cy="298525"/>
          </a:xfrm>
        </p:grpSpPr>
        <p:sp>
          <p:nvSpPr>
            <p:cNvPr id="1048" name="Google Shape;1048;g2a9f74e2c68_0_868"/>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49" name="Google Shape;1049;g2a9f74e2c68_0_868"/>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50" name="Google Shape;1050;g2a9f74e2c68_0_868"/>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51" name="Google Shape;1051;g2a9f74e2c68_0_868"/>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52" name="Google Shape;1052;g2a9f74e2c68_0_868"/>
          <p:cNvGrpSpPr/>
          <p:nvPr/>
        </p:nvGrpSpPr>
        <p:grpSpPr>
          <a:xfrm>
            <a:off x="7873378" y="2545153"/>
            <a:ext cx="539793" cy="540816"/>
            <a:chOff x="-52513800" y="1903475"/>
            <a:chExt cx="316650" cy="317250"/>
          </a:xfrm>
        </p:grpSpPr>
        <p:sp>
          <p:nvSpPr>
            <p:cNvPr id="1053" name="Google Shape;1053;g2a9f74e2c68_0_868"/>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54" name="Google Shape;1054;g2a9f74e2c68_0_868"/>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55" name="Google Shape;1055;g2a9f74e2c68_0_868"/>
          <p:cNvGrpSpPr/>
          <p:nvPr/>
        </p:nvGrpSpPr>
        <p:grpSpPr>
          <a:xfrm>
            <a:off x="7267829" y="3756606"/>
            <a:ext cx="543842" cy="543842"/>
            <a:chOff x="-56010850" y="2294725"/>
            <a:chExt cx="319025" cy="319025"/>
          </a:xfrm>
        </p:grpSpPr>
        <p:sp>
          <p:nvSpPr>
            <p:cNvPr id="1056" name="Google Shape;1056;g2a9f74e2c68_0_868"/>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57" name="Google Shape;1057;g2a9f74e2c68_0_868"/>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58" name="Google Shape;1058;g2a9f74e2c68_0_868"/>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59" name="Google Shape;1059;g2a9f74e2c68_0_868"/>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60" name="Google Shape;1060;g2a9f74e2c68_0_868"/>
          <p:cNvGrpSpPr/>
          <p:nvPr/>
        </p:nvGrpSpPr>
        <p:grpSpPr>
          <a:xfrm>
            <a:off x="8549361" y="4961965"/>
            <a:ext cx="413560" cy="543799"/>
            <a:chOff x="-52074300" y="1911950"/>
            <a:chExt cx="242600" cy="319000"/>
          </a:xfrm>
        </p:grpSpPr>
        <p:sp>
          <p:nvSpPr>
            <p:cNvPr id="1061" name="Google Shape;1061;g2a9f74e2c68_0_868"/>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62" name="Google Shape;1062;g2a9f74e2c68_0_868"/>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63" name="Google Shape;1063;g2a9f74e2c68_0_868"/>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64" name="Google Shape;1064;g2a9f74e2c68_0_868"/>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65" name="Google Shape;1065;g2a9f74e2c68_0_868"/>
          <p:cNvGrpSpPr/>
          <p:nvPr/>
        </p:nvGrpSpPr>
        <p:grpSpPr>
          <a:xfrm>
            <a:off x="7849319" y="3756782"/>
            <a:ext cx="551897" cy="542478"/>
            <a:chOff x="-55620975" y="2294725"/>
            <a:chExt cx="323750" cy="318225"/>
          </a:xfrm>
        </p:grpSpPr>
        <p:sp>
          <p:nvSpPr>
            <p:cNvPr id="1066" name="Google Shape;1066;g2a9f74e2c68_0_868"/>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67" name="Google Shape;1067;g2a9f74e2c68_0_868"/>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68" name="Google Shape;1068;g2a9f74e2c68_0_868"/>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69" name="Google Shape;1069;g2a9f74e2c68_0_868"/>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70" name="Google Shape;1070;g2a9f74e2c68_0_868"/>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71" name="Google Shape;1071;g2a9f74e2c68_0_868"/>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72" name="Google Shape;1072;g2a9f74e2c68_0_868"/>
          <p:cNvGrpSpPr/>
          <p:nvPr/>
        </p:nvGrpSpPr>
        <p:grpSpPr>
          <a:xfrm>
            <a:off x="6122555" y="4949162"/>
            <a:ext cx="543799" cy="542478"/>
            <a:chOff x="-53690500" y="1903275"/>
            <a:chExt cx="319000" cy="318225"/>
          </a:xfrm>
        </p:grpSpPr>
        <p:sp>
          <p:nvSpPr>
            <p:cNvPr id="1073" name="Google Shape;1073;g2a9f74e2c68_0_868"/>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74" name="Google Shape;1074;g2a9f74e2c68_0_868"/>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75" name="Google Shape;1075;g2a9f74e2c68_0_868"/>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76" name="Google Shape;1076;g2a9f74e2c68_0_868"/>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77" name="Google Shape;1077;g2a9f74e2c68_0_868"/>
          <p:cNvGrpSpPr/>
          <p:nvPr/>
        </p:nvGrpSpPr>
        <p:grpSpPr>
          <a:xfrm>
            <a:off x="8458528" y="3759467"/>
            <a:ext cx="508896" cy="539793"/>
            <a:chOff x="-55217700" y="2296300"/>
            <a:chExt cx="298525" cy="316650"/>
          </a:xfrm>
        </p:grpSpPr>
        <p:sp>
          <p:nvSpPr>
            <p:cNvPr id="1078" name="Google Shape;1078;g2a9f74e2c68_0_868"/>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79" name="Google Shape;1079;g2a9f74e2c68_0_868"/>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80" name="Google Shape;1080;g2a9f74e2c68_0_868"/>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81" name="Google Shape;1081;g2a9f74e2c68_0_868"/>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82" name="Google Shape;1082;g2a9f74e2c68_0_868"/>
          <p:cNvGrpSpPr/>
          <p:nvPr/>
        </p:nvGrpSpPr>
        <p:grpSpPr>
          <a:xfrm>
            <a:off x="6725985" y="4949162"/>
            <a:ext cx="508938" cy="542478"/>
            <a:chOff x="-53288825" y="1903275"/>
            <a:chExt cx="298550" cy="318225"/>
          </a:xfrm>
        </p:grpSpPr>
        <p:sp>
          <p:nvSpPr>
            <p:cNvPr id="1083" name="Google Shape;1083;g2a9f74e2c68_0_868"/>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84" name="Google Shape;1084;g2a9f74e2c68_0_868"/>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85" name="Google Shape;1085;g2a9f74e2c68_0_868"/>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86" name="Google Shape;1086;g2a9f74e2c68_0_868"/>
          <p:cNvGrpSpPr/>
          <p:nvPr/>
        </p:nvGrpSpPr>
        <p:grpSpPr>
          <a:xfrm>
            <a:off x="6134178" y="3756782"/>
            <a:ext cx="476677" cy="542478"/>
            <a:chOff x="-56774850" y="2294725"/>
            <a:chExt cx="279625" cy="318225"/>
          </a:xfrm>
        </p:grpSpPr>
        <p:sp>
          <p:nvSpPr>
            <p:cNvPr id="1087" name="Google Shape;1087;g2a9f74e2c68_0_868"/>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88" name="Google Shape;1088;g2a9f74e2c68_0_868"/>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89" name="Google Shape;1089;g2a9f74e2c68_0_868"/>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90" name="Google Shape;1090;g2a9f74e2c68_0_868"/>
          <p:cNvGrpSpPr/>
          <p:nvPr/>
        </p:nvGrpSpPr>
        <p:grpSpPr>
          <a:xfrm>
            <a:off x="7331146" y="4949493"/>
            <a:ext cx="476677" cy="539793"/>
            <a:chOff x="-52887125" y="1903275"/>
            <a:chExt cx="279625" cy="316650"/>
          </a:xfrm>
        </p:grpSpPr>
        <p:sp>
          <p:nvSpPr>
            <p:cNvPr id="1091" name="Google Shape;1091;g2a9f74e2c68_0_868"/>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92" name="Google Shape;1092;g2a9f74e2c68_0_868"/>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93" name="Google Shape;1093;g2a9f74e2c68_0_868"/>
          <p:cNvGrpSpPr/>
          <p:nvPr/>
        </p:nvGrpSpPr>
        <p:grpSpPr>
          <a:xfrm>
            <a:off x="6681179" y="3776257"/>
            <a:ext cx="539793" cy="508896"/>
            <a:chOff x="-56401500" y="2304975"/>
            <a:chExt cx="316650" cy="298525"/>
          </a:xfrm>
        </p:grpSpPr>
        <p:sp>
          <p:nvSpPr>
            <p:cNvPr id="1094" name="Google Shape;1094;g2a9f74e2c68_0_868"/>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95" name="Google Shape;1095;g2a9f74e2c68_0_868"/>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96" name="Google Shape;1096;g2a9f74e2c68_0_868"/>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097" name="Google Shape;1097;g2a9f74e2c68_0_868"/>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grpSp>
        <p:nvGrpSpPr>
          <p:cNvPr id="1098" name="Google Shape;1098;g2a9f74e2c68_0_868"/>
          <p:cNvGrpSpPr/>
          <p:nvPr/>
        </p:nvGrpSpPr>
        <p:grpSpPr>
          <a:xfrm>
            <a:off x="7880715" y="4949662"/>
            <a:ext cx="539793" cy="540816"/>
            <a:chOff x="-52513800" y="1903475"/>
            <a:chExt cx="316650" cy="317250"/>
          </a:xfrm>
        </p:grpSpPr>
        <p:sp>
          <p:nvSpPr>
            <p:cNvPr id="1099" name="Google Shape;1099;g2a9f74e2c68_0_868"/>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sp>
          <p:nvSpPr>
            <p:cNvPr id="1100" name="Google Shape;1100;g2a9f74e2c68_0_868"/>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C58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fortaa"/>
                <a:ea typeface="Comfortaa"/>
                <a:cs typeface="Comfortaa"/>
                <a:sym typeface="Comfortaa"/>
              </a:endParaRPr>
            </a:p>
          </p:txBody>
        </p:sp>
      </p:grpSp>
      <p:sp>
        <p:nvSpPr>
          <p:cNvPr id="1101" name="Google Shape;1101;g2a9f74e2c68_0_868"/>
          <p:cNvSpPr txBox="1">
            <a:spLocks noGrp="1"/>
          </p:cNvSpPr>
          <p:nvPr>
            <p:ph type="title" idx="4294967295"/>
          </p:nvPr>
        </p:nvSpPr>
        <p:spPr>
          <a:xfrm>
            <a:off x="120700" y="386575"/>
            <a:ext cx="8774700" cy="699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4000"/>
              <a:buFont typeface="Barlow"/>
              <a:buNone/>
            </a:pPr>
            <a:r>
              <a:rPr lang="es-CL" sz="3200">
                <a:solidFill>
                  <a:schemeClr val="lt1"/>
                </a:solidFill>
                <a:highlight>
                  <a:srgbClr val="C582F4"/>
                </a:highlight>
                <a:latin typeface="Comfortaa"/>
                <a:ea typeface="Comfortaa"/>
                <a:cs typeface="Comfortaa"/>
                <a:sym typeface="Comfortaa"/>
              </a:rPr>
              <a:t>ANÁLISIS DE RESULTADOS</a:t>
            </a:r>
            <a:endParaRPr sz="4000">
              <a:solidFill>
                <a:schemeClr val="lt1"/>
              </a:solidFill>
              <a:highlight>
                <a:srgbClr val="C582F4"/>
              </a:highlight>
              <a:latin typeface="Comfortaa"/>
              <a:ea typeface="Comfortaa"/>
              <a:cs typeface="Comfortaa"/>
              <a:sym typeface="Comforta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50"/>
          <p:cNvSpPr/>
          <p:nvPr/>
        </p:nvSpPr>
        <p:spPr>
          <a:xfrm>
            <a:off x="285537" y="231304"/>
            <a:ext cx="8567100" cy="5760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t" anchorCtr="0">
            <a:noAutofit/>
          </a:bodyPr>
          <a:lstStyle/>
          <a:p>
            <a:pPr marL="0" marR="0" lvl="0" indent="0" algn="l" rtl="0">
              <a:lnSpc>
                <a:spcPct val="150000"/>
              </a:lnSpc>
              <a:spcBef>
                <a:spcPts val="0"/>
              </a:spcBef>
              <a:spcAft>
                <a:spcPts val="0"/>
              </a:spcAft>
              <a:buClr>
                <a:srgbClr val="000000"/>
              </a:buClr>
              <a:buSzPts val="4000"/>
              <a:buFont typeface="Arial"/>
              <a:buNone/>
            </a:pPr>
            <a:r>
              <a:rPr lang="es-CL" sz="4000" b="1" i="0" u="none" strike="noStrike" cap="none">
                <a:solidFill>
                  <a:schemeClr val="lt1"/>
                </a:solidFill>
                <a:highlight>
                  <a:srgbClr val="77C6FC"/>
                </a:highlight>
                <a:latin typeface="Comfortaa"/>
                <a:ea typeface="Comfortaa"/>
                <a:cs typeface="Comfortaa"/>
                <a:sym typeface="Comfortaa"/>
              </a:rPr>
              <a:t>TRABAJO EN CLASES /</a:t>
            </a:r>
            <a:endParaRPr sz="40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2000"/>
              <a:buFont typeface="Arial"/>
              <a:buNone/>
            </a:pPr>
            <a:r>
              <a:rPr lang="es-CL" sz="2000" b="1" i="0" u="none" strike="noStrike" cap="none">
                <a:solidFill>
                  <a:schemeClr val="lt1"/>
                </a:solidFill>
                <a:highlight>
                  <a:srgbClr val="77C6FC"/>
                </a:highlight>
                <a:latin typeface="Comfortaa"/>
                <a:ea typeface="Comfortaa"/>
                <a:cs typeface="Comfortaa"/>
                <a:sym typeface="Comfortaa"/>
              </a:rPr>
              <a:t>Bitácora de registro de actividades </a:t>
            </a:r>
            <a:endParaRPr sz="20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a:solidFill>
                  <a:schemeClr val="lt1"/>
                </a:solidFill>
                <a:latin typeface="Comfortaa"/>
                <a:ea typeface="Comfortaa"/>
                <a:cs typeface="Comfortaa"/>
                <a:sym typeface="Comfortaa"/>
              </a:rPr>
              <a:t>7.3</a:t>
            </a:r>
            <a:r>
              <a:rPr lang="es-CL" sz="2400" b="1" i="0" u="none" strike="noStrike" cap="none">
                <a:solidFill>
                  <a:schemeClr val="lt1"/>
                </a:solidFill>
                <a:latin typeface="Comfortaa"/>
                <a:ea typeface="Comfortaa"/>
                <a:cs typeface="Comfortaa"/>
                <a:sym typeface="Comfortaa"/>
              </a:rPr>
              <a:t>. VALIDACIÓN</a:t>
            </a:r>
            <a:r>
              <a:rPr lang="es-CL" sz="2400" b="1">
                <a:solidFill>
                  <a:schemeClr val="lt1"/>
                </a:solidFill>
                <a:latin typeface="Comfortaa"/>
                <a:ea typeface="Comfortaa"/>
                <a:cs typeface="Comfortaa"/>
                <a:sym typeface="Comfortaa"/>
              </a:rPr>
              <a:t> DEL PRODUCTO MÍNIMO VIABLE (resultados)</a:t>
            </a:r>
            <a:endParaRPr/>
          </a:p>
          <a:p>
            <a:pPr marL="0" marR="0" lvl="0" indent="0" algn="l" rtl="0">
              <a:lnSpc>
                <a:spcPct val="100000"/>
              </a:lnSpc>
              <a:spcBef>
                <a:spcPts val="0"/>
              </a:spcBef>
              <a:spcAft>
                <a:spcPts val="0"/>
              </a:spcAft>
              <a:buClr>
                <a:srgbClr val="000000"/>
              </a:buClr>
              <a:buSzPts val="2400"/>
              <a:buFont typeface="Arial"/>
              <a:buNone/>
            </a:pPr>
            <a:r>
              <a:rPr lang="es-CL" sz="2400" b="1" i="0" u="none" strike="noStrike" cap="none">
                <a:solidFill>
                  <a:schemeClr val="lt1"/>
                </a:solidFill>
                <a:latin typeface="Comfortaa"/>
                <a:ea typeface="Comfortaa"/>
                <a:cs typeface="Comfortaa"/>
                <a:sym typeface="Comfortaa"/>
              </a:rPr>
              <a:t>En clases. Grupal. 20 minutos.</a:t>
            </a: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p:txBody>
      </p:sp>
      <p:sp>
        <p:nvSpPr>
          <p:cNvPr id="1108" name="Google Shape;1108;p50"/>
          <p:cNvSpPr/>
          <p:nvPr/>
        </p:nvSpPr>
        <p:spPr>
          <a:xfrm>
            <a:off x="7451997" y="447310"/>
            <a:ext cx="1224300" cy="122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09" name="Google Shape;1109;p50"/>
          <p:cNvPicPr preferRelativeResize="0"/>
          <p:nvPr/>
        </p:nvPicPr>
        <p:blipFill rotWithShape="1">
          <a:blip r:embed="rId3">
            <a:alphaModFix/>
          </a:blip>
          <a:srcRect l="28406" t="43404" r="61753" b="23904"/>
          <a:stretch/>
        </p:blipFill>
        <p:spPr>
          <a:xfrm>
            <a:off x="7814162" y="592562"/>
            <a:ext cx="499826" cy="9336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51"/>
          <p:cNvSpPr txBox="1">
            <a:spLocks noGrp="1"/>
          </p:cNvSpPr>
          <p:nvPr>
            <p:ph type="title" idx="4294967295"/>
          </p:nvPr>
        </p:nvSpPr>
        <p:spPr>
          <a:xfrm>
            <a:off x="288575" y="331866"/>
            <a:ext cx="8175600" cy="573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2400"/>
              <a:buFont typeface="Barlow"/>
              <a:buNone/>
            </a:pPr>
            <a:r>
              <a:rPr lang="es-CL" sz="1800">
                <a:solidFill>
                  <a:schemeClr val="lt1"/>
                </a:solidFill>
                <a:highlight>
                  <a:srgbClr val="C582F4"/>
                </a:highlight>
                <a:latin typeface="Comfortaa"/>
                <a:ea typeface="Comfortaa"/>
                <a:cs typeface="Comfortaa"/>
                <a:sym typeface="Comfortaa"/>
              </a:rPr>
              <a:t>7.3 VALIDACIÓN DEL PRODUCTO MÍNIMO VIABLE (resultados)</a:t>
            </a:r>
            <a:endParaRPr sz="1800">
              <a:solidFill>
                <a:schemeClr val="lt1"/>
              </a:solidFill>
              <a:highlight>
                <a:srgbClr val="C582F4"/>
              </a:highlight>
              <a:latin typeface="Comfortaa"/>
              <a:ea typeface="Comfortaa"/>
              <a:cs typeface="Comfortaa"/>
              <a:sym typeface="Comfortaa"/>
            </a:endParaRPr>
          </a:p>
        </p:txBody>
      </p:sp>
      <p:sp>
        <p:nvSpPr>
          <p:cNvPr id="1116" name="Google Shape;1116;p51"/>
          <p:cNvSpPr txBox="1"/>
          <p:nvPr/>
        </p:nvSpPr>
        <p:spPr>
          <a:xfrm>
            <a:off x="282300" y="1767037"/>
            <a:ext cx="8579400" cy="36327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77C6FC"/>
              </a:buClr>
              <a:buSzPts val="1600"/>
              <a:buFont typeface="Comfortaa Medium"/>
              <a:buNone/>
            </a:pPr>
            <a:r>
              <a:rPr lang="es-CL" sz="1600">
                <a:solidFill>
                  <a:srgbClr val="666666"/>
                </a:solidFill>
                <a:latin typeface="Comfortaa Medium"/>
                <a:ea typeface="Comfortaa Medium"/>
                <a:cs typeface="Comfortaa Medium"/>
                <a:sym typeface="Comfortaa Medium"/>
              </a:rPr>
              <a:t>Resultados: ¿Se cumplió el criterio de éxito?</a:t>
            </a:r>
            <a:endParaRPr>
              <a:solidFill>
                <a:srgbClr val="666666"/>
              </a:solidFill>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a:p>
            <a:pPr marL="0" marR="0" lvl="0" indent="0" algn="l" rtl="0">
              <a:spcBef>
                <a:spcPts val="0"/>
              </a:spcBef>
              <a:spcAft>
                <a:spcPts val="0"/>
              </a:spcAft>
              <a:buNone/>
            </a:pPr>
            <a:r>
              <a:rPr lang="es-CL" sz="1600">
                <a:solidFill>
                  <a:srgbClr val="666666"/>
                </a:solidFill>
                <a:latin typeface="Comfortaa Medium"/>
                <a:ea typeface="Comfortaa Medium"/>
                <a:cs typeface="Comfortaa Medium"/>
                <a:sym typeface="Comfortaa Medium"/>
              </a:rPr>
              <a:t>Conclusiones.</a:t>
            </a:r>
            <a:endParaRPr>
              <a:solidFill>
                <a:srgbClr val="666666"/>
              </a:solidFill>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a:p>
            <a:pPr marL="0" marR="0" lvl="0" indent="0" algn="l" rtl="0">
              <a:spcBef>
                <a:spcPts val="0"/>
              </a:spcBef>
              <a:spcAft>
                <a:spcPts val="0"/>
              </a:spcAft>
              <a:buClr>
                <a:srgbClr val="000000"/>
              </a:buClr>
              <a:buSzPts val="1600"/>
              <a:buFont typeface="Calibri"/>
              <a:buNone/>
            </a:pPr>
            <a:endParaRPr sz="1600">
              <a:solidFill>
                <a:srgbClr val="666666"/>
              </a:solidFill>
              <a:latin typeface="Comfortaa Medium"/>
              <a:ea typeface="Comfortaa Medium"/>
              <a:cs typeface="Comfortaa Medium"/>
              <a:sym typeface="Comfortaa Medium"/>
            </a:endParaRPr>
          </a:p>
        </p:txBody>
      </p:sp>
      <p:sp>
        <p:nvSpPr>
          <p:cNvPr id="1117" name="Google Shape;1117;p51"/>
          <p:cNvSpPr/>
          <p:nvPr/>
        </p:nvSpPr>
        <p:spPr>
          <a:xfrm>
            <a:off x="197250" y="1527775"/>
            <a:ext cx="8749500" cy="4319100"/>
          </a:xfrm>
          <a:prstGeom prst="rect">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i="1">
              <a:solidFill>
                <a:srgbClr val="666666"/>
              </a:solidFill>
              <a:latin typeface="Comfortaa SemiBold"/>
              <a:ea typeface="Comfortaa SemiBold"/>
              <a:cs typeface="Comfortaa SemiBold"/>
              <a:sym typeface="Comfortaa SemiBold"/>
            </a:endParaRPr>
          </a:p>
          <a:p>
            <a:pPr marL="0" lvl="0" indent="0" algn="l" rtl="0">
              <a:spcBef>
                <a:spcPts val="0"/>
              </a:spcBef>
              <a:spcAft>
                <a:spcPts val="0"/>
              </a:spcAft>
              <a:buNone/>
            </a:pPr>
            <a:endParaRPr i="1">
              <a:solidFill>
                <a:srgbClr val="666666"/>
              </a:solidFill>
              <a:latin typeface="Comfortaa SemiBold"/>
              <a:ea typeface="Comfortaa SemiBold"/>
              <a:cs typeface="Comfortaa SemiBold"/>
              <a:sym typeface="Comfortaa SemiBo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g2a9f74e2c68_0_860"/>
          <p:cNvSpPr txBox="1">
            <a:spLocks noGrp="1"/>
          </p:cNvSpPr>
          <p:nvPr>
            <p:ph type="title" idx="4294967295"/>
          </p:nvPr>
        </p:nvSpPr>
        <p:spPr>
          <a:xfrm>
            <a:off x="167150" y="1196725"/>
            <a:ext cx="4152900" cy="678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4000"/>
              <a:buFont typeface="Barlow"/>
              <a:buNone/>
            </a:pPr>
            <a:r>
              <a:rPr lang="es-CL" sz="4000">
                <a:solidFill>
                  <a:schemeClr val="lt1"/>
                </a:solidFill>
                <a:highlight>
                  <a:srgbClr val="C582F4"/>
                </a:highlight>
                <a:latin typeface="Comfortaa"/>
                <a:ea typeface="Comfortaa"/>
                <a:cs typeface="Comfortaa"/>
                <a:sym typeface="Comfortaa"/>
              </a:rPr>
              <a:t>PITCH</a:t>
            </a:r>
            <a:endParaRPr sz="4000">
              <a:solidFill>
                <a:schemeClr val="lt1"/>
              </a:solidFill>
              <a:highlight>
                <a:srgbClr val="C582F4"/>
              </a:highlight>
              <a:latin typeface="Comfortaa"/>
              <a:ea typeface="Comfortaa"/>
              <a:cs typeface="Comfortaa"/>
              <a:sym typeface="Comfortaa"/>
            </a:endParaRPr>
          </a:p>
        </p:txBody>
      </p:sp>
      <p:sp>
        <p:nvSpPr>
          <p:cNvPr id="1124" name="Google Shape;1124;g2a9f74e2c68_0_860"/>
          <p:cNvSpPr txBox="1"/>
          <p:nvPr/>
        </p:nvSpPr>
        <p:spPr>
          <a:xfrm>
            <a:off x="243353" y="2038179"/>
            <a:ext cx="4017300" cy="3623100"/>
          </a:xfrm>
          <a:prstGeom prst="rect">
            <a:avLst/>
          </a:prstGeom>
          <a:noFill/>
          <a:ln>
            <a:noFill/>
          </a:ln>
        </p:spPr>
        <p:txBody>
          <a:bodyPr spcFirstLastPara="1" wrap="square" lIns="51425" tIns="25700" rIns="51425" bIns="2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s-CL" sz="1600" b="1" i="0" u="none" strike="noStrike" cap="none">
                <a:solidFill>
                  <a:srgbClr val="666666"/>
                </a:solidFill>
                <a:latin typeface="Comfortaa"/>
                <a:ea typeface="Comfortaa"/>
                <a:cs typeface="Comfortaa"/>
                <a:sym typeface="Comfortaa"/>
              </a:rPr>
              <a:t>Un elevator pitch es un discurso o presentación breve que se utiliza para vender una idea, un producto o un servicio. </a:t>
            </a:r>
            <a:br>
              <a:rPr lang="es-CL" sz="1600" b="1" i="0" u="none" strike="noStrike" cap="none">
                <a:solidFill>
                  <a:srgbClr val="666666"/>
                </a:solidFill>
                <a:latin typeface="Comfortaa"/>
                <a:ea typeface="Comfortaa"/>
                <a:cs typeface="Comfortaa"/>
                <a:sym typeface="Comfortaa"/>
              </a:rPr>
            </a:br>
            <a:br>
              <a:rPr lang="es-CL" sz="1600" b="1" i="0" u="none" strike="noStrike" cap="none">
                <a:solidFill>
                  <a:srgbClr val="666666"/>
                </a:solidFill>
                <a:latin typeface="Comfortaa"/>
                <a:ea typeface="Comfortaa"/>
                <a:cs typeface="Comfortaa"/>
                <a:sym typeface="Comfortaa"/>
              </a:rPr>
            </a:br>
            <a:r>
              <a:rPr lang="es-CL" sz="1600" b="1" i="0" u="none" strike="noStrike" cap="none">
                <a:solidFill>
                  <a:srgbClr val="666666"/>
                </a:solidFill>
                <a:latin typeface="Comfortaa"/>
                <a:ea typeface="Comfortaa"/>
                <a:cs typeface="Comfortaa"/>
                <a:sym typeface="Comfortaa"/>
              </a:rPr>
              <a:t>Debe ser claro, conciso y convincente. Debe comunicar de forma clara y concisa el valor de la idea, el producto o el servicio que se está vendiendo. </a:t>
            </a:r>
            <a:endParaRPr sz="1000" b="0" i="0" u="none" strike="noStrike" cap="none">
              <a:solidFill>
                <a:srgbClr val="666666"/>
              </a:solidFill>
              <a:latin typeface="Comfortaa"/>
              <a:ea typeface="Comfortaa"/>
              <a:cs typeface="Comfortaa"/>
              <a:sym typeface="Comfortaa"/>
            </a:endParaRPr>
          </a:p>
        </p:txBody>
      </p:sp>
      <p:pic>
        <p:nvPicPr>
          <p:cNvPr id="1125" name="Google Shape;1125;g2a9f74e2c68_0_860"/>
          <p:cNvPicPr preferRelativeResize="0"/>
          <p:nvPr/>
        </p:nvPicPr>
        <p:blipFill>
          <a:blip r:embed="rId3">
            <a:alphaModFix/>
          </a:blip>
          <a:stretch>
            <a:fillRect/>
          </a:stretch>
        </p:blipFill>
        <p:spPr>
          <a:xfrm>
            <a:off x="4573118" y="2"/>
            <a:ext cx="4570880" cy="68579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52"/>
          <p:cNvSpPr txBox="1">
            <a:spLocks noGrp="1"/>
          </p:cNvSpPr>
          <p:nvPr>
            <p:ph type="title" idx="4294967295"/>
          </p:nvPr>
        </p:nvSpPr>
        <p:spPr>
          <a:xfrm>
            <a:off x="196127" y="753599"/>
            <a:ext cx="4542600" cy="129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4000"/>
              <a:buFont typeface="Barlow"/>
              <a:buNone/>
            </a:pPr>
            <a:r>
              <a:rPr lang="es-CL" sz="4000">
                <a:solidFill>
                  <a:schemeClr val="lt1"/>
                </a:solidFill>
                <a:highlight>
                  <a:srgbClr val="C582F4"/>
                </a:highlight>
                <a:latin typeface="Comfortaa"/>
                <a:ea typeface="Comfortaa"/>
                <a:cs typeface="Comfortaa"/>
                <a:sym typeface="Comfortaa"/>
              </a:rPr>
              <a:t>PITCH</a:t>
            </a:r>
            <a:endParaRPr sz="4000">
              <a:solidFill>
                <a:schemeClr val="lt1"/>
              </a:solidFill>
              <a:highlight>
                <a:srgbClr val="C582F4"/>
              </a:highlight>
              <a:latin typeface="Comfortaa"/>
              <a:ea typeface="Comfortaa"/>
              <a:cs typeface="Comfortaa"/>
              <a:sym typeface="Comfortaa"/>
            </a:endParaRPr>
          </a:p>
        </p:txBody>
      </p:sp>
      <p:sp>
        <p:nvSpPr>
          <p:cNvPr id="1132" name="Google Shape;1132;p52"/>
          <p:cNvSpPr txBox="1"/>
          <p:nvPr/>
        </p:nvSpPr>
        <p:spPr>
          <a:xfrm>
            <a:off x="196131" y="1634993"/>
            <a:ext cx="4244100" cy="4469400"/>
          </a:xfrm>
          <a:prstGeom prst="rect">
            <a:avLst/>
          </a:prstGeom>
          <a:noFill/>
          <a:ln>
            <a:noFill/>
          </a:ln>
        </p:spPr>
        <p:txBody>
          <a:bodyPr spcFirstLastPara="1" wrap="square" lIns="51425" tIns="25700" rIns="51425" bIns="2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s-CL" sz="1400" b="1" i="0" u="none" strike="noStrike" cap="none">
                <a:solidFill>
                  <a:srgbClr val="666666"/>
                </a:solidFill>
                <a:latin typeface="Comfortaa"/>
                <a:ea typeface="Comfortaa"/>
                <a:cs typeface="Comfortaa"/>
                <a:sym typeface="Comfortaa"/>
              </a:rPr>
              <a:t>El inventor del elevator pitch es Philip B. Crosby, empresario estadounidense enfocado en la gestión de la calidad quien desarrolló el concepto en la década de 1980 como </a:t>
            </a:r>
            <a:r>
              <a:rPr lang="es-CL" sz="1400" b="1" i="0" u="none" strike="noStrike" cap="none">
                <a:solidFill>
                  <a:srgbClr val="FFFFFF"/>
                </a:solidFill>
                <a:highlight>
                  <a:srgbClr val="77C6FC"/>
                </a:highlight>
                <a:latin typeface="Comfortaa"/>
                <a:ea typeface="Comfortaa"/>
                <a:cs typeface="Comfortaa"/>
                <a:sym typeface="Comfortaa"/>
              </a:rPr>
              <a:t>una forma de que las personas pudieran presentar sus ideas de manera clara y concisa en un período de tiempo limitado</a:t>
            </a:r>
            <a:r>
              <a:rPr lang="es-CL" sz="1400" b="1" i="0" u="none" strike="noStrike" cap="none">
                <a:solidFill>
                  <a:srgbClr val="FFFFFF"/>
                </a:solidFill>
                <a:latin typeface="Comfortaa"/>
                <a:ea typeface="Comfortaa"/>
                <a:cs typeface="Comfortaa"/>
                <a:sym typeface="Comfortaa"/>
              </a:rPr>
              <a:t>. </a:t>
            </a:r>
            <a:endParaRPr>
              <a:solidFill>
                <a:srgbClr val="FFFFFF"/>
              </a:solidFill>
            </a:endParaRPr>
          </a:p>
          <a:p>
            <a:pPr marL="0" marR="0" lvl="0" indent="0" algn="l" rtl="0">
              <a:lnSpc>
                <a:spcPct val="150000"/>
              </a:lnSpc>
              <a:spcBef>
                <a:spcPts val="0"/>
              </a:spcBef>
              <a:spcAft>
                <a:spcPts val="0"/>
              </a:spcAft>
              <a:buClr>
                <a:srgbClr val="000000"/>
              </a:buClr>
              <a:buSzPts val="1400"/>
              <a:buFont typeface="Arial"/>
              <a:buNone/>
            </a:pPr>
            <a:endParaRPr sz="1400" b="1" i="0" u="none" strike="noStrike" cap="none">
              <a:solidFill>
                <a:srgbClr val="666666"/>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400"/>
              <a:buFont typeface="Arial"/>
              <a:buNone/>
            </a:pPr>
            <a:r>
              <a:rPr lang="es-CL" sz="1400" b="1" i="0" u="none" strike="noStrike" cap="none">
                <a:solidFill>
                  <a:srgbClr val="666666"/>
                </a:solidFill>
                <a:latin typeface="Comfortaa"/>
                <a:ea typeface="Comfortaa"/>
                <a:cs typeface="Comfortaa"/>
                <a:sym typeface="Comfortaa"/>
              </a:rPr>
              <a:t>Crosby era un gran defensor de la mejora continua. El concepto se popularizó durante los años 80 y 90 en las escuelas de negocio </a:t>
            </a:r>
            <a:r>
              <a:rPr lang="es-CL" sz="1400" b="1" i="0" u="none" strike="noStrike" cap="none">
                <a:solidFill>
                  <a:srgbClr val="FFFFFF"/>
                </a:solidFill>
                <a:highlight>
                  <a:srgbClr val="77C6FC"/>
                </a:highlight>
                <a:latin typeface="Comfortaa"/>
                <a:ea typeface="Comfortaa"/>
                <a:cs typeface="Comfortaa"/>
                <a:sym typeface="Comfortaa"/>
              </a:rPr>
              <a:t>y hoy se utilizan de manera común en el mundo corporativo.</a:t>
            </a:r>
            <a:endParaRPr sz="900" b="0" i="0" u="none" strike="noStrike" cap="none">
              <a:solidFill>
                <a:srgbClr val="FFFFFF"/>
              </a:solidFill>
              <a:highlight>
                <a:srgbClr val="77C6FC"/>
              </a:highlight>
              <a:latin typeface="Comfortaa"/>
              <a:ea typeface="Comfortaa"/>
              <a:cs typeface="Comfortaa"/>
              <a:sym typeface="Comfortaa"/>
            </a:endParaRPr>
          </a:p>
        </p:txBody>
      </p:sp>
      <p:pic>
        <p:nvPicPr>
          <p:cNvPr id="1133" name="Google Shape;1133;p52"/>
          <p:cNvPicPr preferRelativeResize="0"/>
          <p:nvPr/>
        </p:nvPicPr>
        <p:blipFill rotWithShape="1">
          <a:blip r:embed="rId3">
            <a:alphaModFix/>
          </a:blip>
          <a:srcRect l="36744" r="21113"/>
          <a:stretch/>
        </p:blipFill>
        <p:spPr>
          <a:xfrm>
            <a:off x="4815849" y="0"/>
            <a:ext cx="4329902" cy="6858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g2aa2fe4fc08_0_536"/>
          <p:cNvSpPr txBox="1">
            <a:spLocks noGrp="1"/>
          </p:cNvSpPr>
          <p:nvPr>
            <p:ph type="title" idx="4294967295"/>
          </p:nvPr>
        </p:nvSpPr>
        <p:spPr>
          <a:xfrm>
            <a:off x="120700" y="386575"/>
            <a:ext cx="8774700" cy="699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4000"/>
              <a:buFont typeface="Barlow"/>
              <a:buNone/>
            </a:pPr>
            <a:r>
              <a:rPr lang="es-CL" sz="3600">
                <a:solidFill>
                  <a:schemeClr val="lt1"/>
                </a:solidFill>
                <a:highlight>
                  <a:srgbClr val="C582F4"/>
                </a:highlight>
                <a:latin typeface="Comfortaa"/>
                <a:ea typeface="Comfortaa"/>
                <a:cs typeface="Comfortaa"/>
                <a:sym typeface="Comfortaa"/>
              </a:rPr>
              <a:t>ELEVATOR PITCH</a:t>
            </a:r>
            <a:endParaRPr sz="3600">
              <a:solidFill>
                <a:schemeClr val="lt1"/>
              </a:solidFill>
              <a:highlight>
                <a:srgbClr val="C582F4"/>
              </a:highlight>
              <a:latin typeface="Comfortaa"/>
              <a:ea typeface="Comfortaa"/>
              <a:cs typeface="Comfortaa"/>
              <a:sym typeface="Comfortaa"/>
            </a:endParaRPr>
          </a:p>
        </p:txBody>
      </p:sp>
      <p:sp>
        <p:nvSpPr>
          <p:cNvPr id="1140" name="Google Shape;1140;g2aa2fe4fc08_0_536"/>
          <p:cNvSpPr txBox="1"/>
          <p:nvPr/>
        </p:nvSpPr>
        <p:spPr>
          <a:xfrm>
            <a:off x="302142" y="1164420"/>
            <a:ext cx="7073019" cy="328901"/>
          </a:xfrm>
          <a:prstGeom prst="rect">
            <a:avLst/>
          </a:prstGeom>
          <a:noFill/>
          <a:ln>
            <a:noFill/>
          </a:ln>
        </p:spPr>
        <p:txBody>
          <a:bodyPr spcFirstLastPara="1" wrap="square" lIns="51425" tIns="25700" rIns="51425" bIns="2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0" i="0" u="none" strike="noStrike" cap="none">
                <a:solidFill>
                  <a:srgbClr val="77C6FC"/>
                </a:solidFill>
                <a:latin typeface="Comfortaa"/>
                <a:ea typeface="Comfortaa"/>
                <a:cs typeface="Comfortaa"/>
                <a:sym typeface="Comfortaa"/>
              </a:rPr>
              <a:t>Un elevator pitch suele tener los siguientes elementos:</a:t>
            </a:r>
            <a:endParaRPr sz="1800" b="0" i="0" u="none" strike="noStrike" cap="none">
              <a:solidFill>
                <a:srgbClr val="77C6FC"/>
              </a:solidFill>
              <a:latin typeface="Comfortaa"/>
              <a:ea typeface="Comfortaa"/>
              <a:cs typeface="Comfortaa"/>
              <a:sym typeface="Comfortaa"/>
            </a:endParaRPr>
          </a:p>
        </p:txBody>
      </p:sp>
      <p:graphicFrame>
        <p:nvGraphicFramePr>
          <p:cNvPr id="1141" name="Google Shape;1141;g2aa2fe4fc08_0_536"/>
          <p:cNvGraphicFramePr/>
          <p:nvPr/>
        </p:nvGraphicFramePr>
        <p:xfrm>
          <a:off x="391624" y="2233098"/>
          <a:ext cx="8360750" cy="3607025"/>
        </p:xfrm>
        <a:graphic>
          <a:graphicData uri="http://schemas.openxmlformats.org/drawingml/2006/table">
            <a:tbl>
              <a:tblPr firstRow="1" bandRow="1">
                <a:noFill/>
                <a:tableStyleId>{AD35E5F0-C12F-49CC-BC67-3E9BE7194A59}</a:tableStyleId>
              </a:tblPr>
              <a:tblGrid>
                <a:gridCol w="8360750">
                  <a:extLst>
                    <a:ext uri="{9D8B030D-6E8A-4147-A177-3AD203B41FA5}">
                      <a16:colId xmlns:a16="http://schemas.microsoft.com/office/drawing/2014/main" val="20000"/>
                    </a:ext>
                  </a:extLst>
                </a:gridCol>
              </a:tblGrid>
              <a:tr h="901750">
                <a:tc>
                  <a:txBody>
                    <a:bodyPr/>
                    <a:lstStyle/>
                    <a:p>
                      <a:pPr marL="0" marR="0" lvl="0" indent="0" algn="l" rtl="0">
                        <a:lnSpc>
                          <a:spcPct val="100000"/>
                        </a:lnSpc>
                        <a:spcBef>
                          <a:spcPts val="0"/>
                        </a:spcBef>
                        <a:spcAft>
                          <a:spcPts val="0"/>
                        </a:spcAft>
                        <a:buNone/>
                      </a:pPr>
                      <a:r>
                        <a:rPr lang="es-CL" sz="1800" u="none" strike="noStrike" cap="none">
                          <a:solidFill>
                            <a:srgbClr val="77C6FC"/>
                          </a:solidFill>
                          <a:latin typeface="Comfortaa"/>
                          <a:ea typeface="Comfortaa"/>
                          <a:cs typeface="Comfortaa"/>
                          <a:sym typeface="Comfortaa"/>
                        </a:rPr>
                        <a:t>1. Introducción: </a:t>
                      </a:r>
                      <a:r>
                        <a:rPr lang="es-CL" sz="1800" u="none" strike="noStrike" cap="none">
                          <a:solidFill>
                            <a:srgbClr val="3B3B3B"/>
                          </a:solidFill>
                          <a:latin typeface="Comfortaa"/>
                          <a:ea typeface="Comfortaa"/>
                          <a:cs typeface="Comfortaa"/>
                          <a:sym typeface="Comfortaa"/>
                        </a:rPr>
                        <a:t>Preséntate y utiliza un gancho para llamar la atención</a:t>
                      </a:r>
                      <a:endParaRPr sz="1800" u="none" strike="noStrike" cap="none"/>
                    </a:p>
                  </a:txBody>
                  <a:tcPr marL="91450" marR="91450" marT="45725" marB="45725"/>
                </a:tc>
                <a:extLst>
                  <a:ext uri="{0D108BD9-81ED-4DB2-BD59-A6C34878D82A}">
                    <a16:rowId xmlns:a16="http://schemas.microsoft.com/office/drawing/2014/main" val="10000"/>
                  </a:ext>
                </a:extLst>
              </a:tr>
              <a:tr h="901750">
                <a:tc>
                  <a:txBody>
                    <a:bodyPr/>
                    <a:lstStyle/>
                    <a:p>
                      <a:pPr marL="0" marR="0" lvl="0" indent="0" algn="l" rtl="0">
                        <a:lnSpc>
                          <a:spcPct val="100000"/>
                        </a:lnSpc>
                        <a:spcBef>
                          <a:spcPts val="0"/>
                        </a:spcBef>
                        <a:spcAft>
                          <a:spcPts val="0"/>
                        </a:spcAft>
                        <a:buNone/>
                      </a:pPr>
                      <a:r>
                        <a:rPr lang="es-CL" sz="1800" u="none" strike="noStrike" cap="none">
                          <a:solidFill>
                            <a:srgbClr val="77C6FC"/>
                          </a:solidFill>
                          <a:latin typeface="Comfortaa"/>
                          <a:ea typeface="Comfortaa"/>
                          <a:cs typeface="Comfortaa"/>
                          <a:sym typeface="Comfortaa"/>
                        </a:rPr>
                        <a:t>2. Problema: </a:t>
                      </a:r>
                      <a:r>
                        <a:rPr lang="es-CL" sz="1800" u="none" strike="noStrike" cap="none">
                          <a:solidFill>
                            <a:srgbClr val="3B3B3B"/>
                          </a:solidFill>
                          <a:latin typeface="Comfortaa"/>
                          <a:ea typeface="Comfortaa"/>
                          <a:cs typeface="Comfortaa"/>
                          <a:sym typeface="Comfortaa"/>
                        </a:rPr>
                        <a:t>Deja bien claro qué necesidad has detectado.</a:t>
                      </a:r>
                      <a:endParaRPr sz="1800" u="none" strike="noStrike" cap="none"/>
                    </a:p>
                  </a:txBody>
                  <a:tcPr marL="91450" marR="91450" marT="45725" marB="45725"/>
                </a:tc>
                <a:extLst>
                  <a:ext uri="{0D108BD9-81ED-4DB2-BD59-A6C34878D82A}">
                    <a16:rowId xmlns:a16="http://schemas.microsoft.com/office/drawing/2014/main" val="10001"/>
                  </a:ext>
                </a:extLst>
              </a:tr>
              <a:tr h="1293825">
                <a:tc>
                  <a:txBody>
                    <a:bodyPr/>
                    <a:lstStyle/>
                    <a:p>
                      <a:pPr marL="0" marR="0" lvl="0" indent="0" algn="l" rtl="0">
                        <a:lnSpc>
                          <a:spcPct val="100000"/>
                        </a:lnSpc>
                        <a:spcBef>
                          <a:spcPts val="0"/>
                        </a:spcBef>
                        <a:spcAft>
                          <a:spcPts val="0"/>
                        </a:spcAft>
                        <a:buNone/>
                      </a:pPr>
                      <a:r>
                        <a:rPr lang="es-CL" sz="1800" u="none" strike="noStrike" cap="none">
                          <a:solidFill>
                            <a:srgbClr val="77C6FC"/>
                          </a:solidFill>
                          <a:latin typeface="Comfortaa"/>
                          <a:ea typeface="Comfortaa"/>
                          <a:cs typeface="Comfortaa"/>
                          <a:sym typeface="Comfortaa"/>
                        </a:rPr>
                        <a:t>3. Solución: </a:t>
                      </a:r>
                      <a:r>
                        <a:rPr lang="es-CL" sz="1800" u="none" strike="noStrike" cap="none">
                          <a:solidFill>
                            <a:srgbClr val="3B3B3B"/>
                          </a:solidFill>
                          <a:latin typeface="Comfortaa"/>
                          <a:ea typeface="Comfortaa"/>
                          <a:cs typeface="Comfortaa"/>
                          <a:sym typeface="Comfortaa"/>
                        </a:rPr>
                        <a:t>Cómo satisfaces esa necesidad. Aprovecha para explicar tu producto y cómo soluciona el problema. </a:t>
                      </a:r>
                      <a:endParaRPr sz="1800" u="none" strike="noStrike" cap="none"/>
                    </a:p>
                  </a:txBody>
                  <a:tcPr marL="91450" marR="91450" marT="45725" marB="45725"/>
                </a:tc>
                <a:extLst>
                  <a:ext uri="{0D108BD9-81ED-4DB2-BD59-A6C34878D82A}">
                    <a16:rowId xmlns:a16="http://schemas.microsoft.com/office/drawing/2014/main" val="10002"/>
                  </a:ext>
                </a:extLst>
              </a:tr>
              <a:tr h="509700">
                <a:tc>
                  <a:txBody>
                    <a:bodyPr/>
                    <a:lstStyle/>
                    <a:p>
                      <a:pPr marL="0" marR="0" lvl="0" indent="0" algn="l" rtl="0">
                        <a:lnSpc>
                          <a:spcPct val="100000"/>
                        </a:lnSpc>
                        <a:spcBef>
                          <a:spcPts val="0"/>
                        </a:spcBef>
                        <a:spcAft>
                          <a:spcPts val="0"/>
                        </a:spcAft>
                        <a:buNone/>
                      </a:pPr>
                      <a:r>
                        <a:rPr lang="es-CL" sz="1800" u="none" strike="noStrike" cap="none">
                          <a:solidFill>
                            <a:srgbClr val="77C6FC"/>
                          </a:solidFill>
                          <a:latin typeface="Comfortaa"/>
                          <a:ea typeface="Comfortaa"/>
                          <a:cs typeface="Comfortaa"/>
                          <a:sym typeface="Comfortaa"/>
                        </a:rPr>
                        <a:t>4. Cierre: </a:t>
                      </a:r>
                      <a:r>
                        <a:rPr lang="es-CL" sz="1800" u="none" strike="noStrike" cap="none">
                          <a:solidFill>
                            <a:srgbClr val="3B3B3B"/>
                          </a:solidFill>
                          <a:latin typeface="Comfortaa"/>
                          <a:ea typeface="Comfortaa"/>
                          <a:cs typeface="Comfortaa"/>
                          <a:sym typeface="Comfortaa"/>
                        </a:rPr>
                        <a:t>haz un llamado a la acción!</a:t>
                      </a:r>
                      <a:endParaRPr sz="18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g2aa571f7f6b_0_128"/>
          <p:cNvSpPr/>
          <p:nvPr/>
        </p:nvSpPr>
        <p:spPr>
          <a:xfrm>
            <a:off x="285537" y="231304"/>
            <a:ext cx="8567100" cy="5760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t" anchorCtr="0">
            <a:noAutofit/>
          </a:bodyPr>
          <a:lstStyle/>
          <a:p>
            <a:pPr marL="0" marR="0" lvl="0" indent="0" algn="l" rtl="0">
              <a:lnSpc>
                <a:spcPct val="150000"/>
              </a:lnSpc>
              <a:spcBef>
                <a:spcPts val="0"/>
              </a:spcBef>
              <a:spcAft>
                <a:spcPts val="0"/>
              </a:spcAft>
              <a:buClr>
                <a:srgbClr val="000000"/>
              </a:buClr>
              <a:buSzPts val="4000"/>
              <a:buFont typeface="Arial"/>
              <a:buNone/>
            </a:pPr>
            <a:r>
              <a:rPr lang="es-CL" sz="4000" b="1" i="0" u="none" strike="noStrike" cap="none">
                <a:solidFill>
                  <a:schemeClr val="lt1"/>
                </a:solidFill>
                <a:highlight>
                  <a:srgbClr val="77C6FC"/>
                </a:highlight>
                <a:latin typeface="Comfortaa"/>
                <a:ea typeface="Comfortaa"/>
                <a:cs typeface="Comfortaa"/>
                <a:sym typeface="Comfortaa"/>
              </a:rPr>
              <a:t>TRABAJO EN CLASES /</a:t>
            </a:r>
            <a:endParaRPr sz="4000" b="1" i="0" u="none" strike="noStrike" cap="none">
              <a:solidFill>
                <a:schemeClr val="lt1"/>
              </a:solidFill>
              <a:highlight>
                <a:srgbClr val="77C6FC"/>
              </a:highlight>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2000"/>
              <a:buFont typeface="Arial"/>
              <a:buNone/>
            </a:pPr>
            <a:r>
              <a:rPr lang="es-CL" sz="2000" b="1" i="0" u="none" strike="noStrike" cap="none">
                <a:solidFill>
                  <a:schemeClr val="lt1"/>
                </a:solidFill>
                <a:highlight>
                  <a:srgbClr val="77C6FC"/>
                </a:highlight>
                <a:latin typeface="Comfortaa"/>
                <a:ea typeface="Comfortaa"/>
                <a:cs typeface="Comfortaa"/>
                <a:sym typeface="Comfortaa"/>
              </a:rPr>
              <a:t>Bitácora de registro de actividades </a:t>
            </a:r>
            <a:endParaRPr sz="2000" b="1" i="0" u="none" strike="noStrike" cap="none">
              <a:solidFill>
                <a:schemeClr val="lt1"/>
              </a:solidFill>
              <a:highlight>
                <a:srgbClr val="77C6FC"/>
              </a:highlight>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2000"/>
              <a:buFont typeface="Arial"/>
              <a:buNone/>
            </a:pPr>
            <a:endParaRPr sz="2000" b="0"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r>
              <a:rPr lang="es-CL" sz="3200" b="1">
                <a:solidFill>
                  <a:schemeClr val="lt1"/>
                </a:solidFill>
                <a:latin typeface="Comfortaa"/>
                <a:ea typeface="Comfortaa"/>
                <a:cs typeface="Comfortaa"/>
                <a:sym typeface="Comfortaa"/>
              </a:rPr>
              <a:t>8</a:t>
            </a:r>
            <a:r>
              <a:rPr lang="es-CL" sz="3200" b="1" i="0" u="none" strike="noStrike" cap="none">
                <a:solidFill>
                  <a:schemeClr val="lt1"/>
                </a:solidFill>
                <a:latin typeface="Comfortaa"/>
                <a:ea typeface="Comfortaa"/>
                <a:cs typeface="Comfortaa"/>
                <a:sym typeface="Comfortaa"/>
              </a:rPr>
              <a:t> ELEVATOR PITCH.</a:t>
            </a:r>
            <a:endParaRPr sz="3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r>
              <a:rPr lang="es-CL" sz="2400" b="1" i="0" u="none" strike="noStrike" cap="none">
                <a:solidFill>
                  <a:schemeClr val="lt1"/>
                </a:solidFill>
                <a:latin typeface="Comfortaa"/>
                <a:ea typeface="Comfortaa"/>
                <a:cs typeface="Comfortaa"/>
                <a:sym typeface="Comfortaa"/>
              </a:rPr>
              <a:t>En clases. En equipos. 30 minutos.</a:t>
            </a: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a:p>
            <a:pPr marL="0" marR="0" lvl="0" indent="0" algn="ctr" rtl="0">
              <a:lnSpc>
                <a:spcPct val="150000"/>
              </a:lnSpc>
              <a:spcBef>
                <a:spcPts val="0"/>
              </a:spcBef>
              <a:spcAft>
                <a:spcPts val="0"/>
              </a:spcAft>
              <a:buClr>
                <a:srgbClr val="000000"/>
              </a:buClr>
              <a:buSzPts val="4000"/>
              <a:buFont typeface="Arial"/>
              <a:buNone/>
            </a:pPr>
            <a:endParaRPr sz="4000" b="0" i="0" u="none" strike="noStrike" cap="none">
              <a:solidFill>
                <a:schemeClr val="lt1"/>
              </a:solidFill>
              <a:latin typeface="Comfortaa"/>
              <a:ea typeface="Comfortaa"/>
              <a:cs typeface="Comfortaa"/>
              <a:sym typeface="Comfortaa"/>
            </a:endParaRPr>
          </a:p>
        </p:txBody>
      </p:sp>
      <p:sp>
        <p:nvSpPr>
          <p:cNvPr id="1148" name="Google Shape;1148;g2aa571f7f6b_0_128"/>
          <p:cNvSpPr/>
          <p:nvPr/>
        </p:nvSpPr>
        <p:spPr>
          <a:xfrm>
            <a:off x="7451997" y="447310"/>
            <a:ext cx="1224300" cy="122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49" name="Google Shape;1149;g2aa571f7f6b_0_128"/>
          <p:cNvPicPr preferRelativeResize="0"/>
          <p:nvPr/>
        </p:nvPicPr>
        <p:blipFill rotWithShape="1">
          <a:blip r:embed="rId3">
            <a:alphaModFix/>
          </a:blip>
          <a:srcRect l="28406" t="43404" r="61753" b="23904"/>
          <a:stretch/>
        </p:blipFill>
        <p:spPr>
          <a:xfrm>
            <a:off x="7814162" y="592562"/>
            <a:ext cx="499826" cy="93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a93c58e016_0_473"/>
          <p:cNvSpPr/>
          <p:nvPr/>
        </p:nvSpPr>
        <p:spPr>
          <a:xfrm>
            <a:off x="237900" y="165349"/>
            <a:ext cx="8668200" cy="1482783"/>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s-CL" sz="3000" b="1" i="0" u="none" strike="noStrike" cap="none">
                <a:solidFill>
                  <a:schemeClr val="lt1"/>
                </a:solidFill>
                <a:latin typeface="Comfortaa"/>
                <a:ea typeface="Comfortaa"/>
                <a:cs typeface="Comfortaa"/>
                <a:sym typeface="Comfortaa"/>
              </a:rPr>
              <a:t>SEMANA 6</a:t>
            </a:r>
            <a:endParaRPr sz="30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s-CL" sz="2200" b="1" i="0" u="none" strike="noStrike" cap="none">
                <a:solidFill>
                  <a:schemeClr val="lt1"/>
                </a:solidFill>
                <a:latin typeface="Comfortaa"/>
                <a:ea typeface="Comfortaa"/>
                <a:cs typeface="Comfortaa"/>
                <a:sym typeface="Comfortaa"/>
              </a:rPr>
              <a:t>EA2</a:t>
            </a:r>
            <a:r>
              <a:rPr lang="es-CL" sz="2200" b="0" i="0" u="none" strike="noStrike" cap="none">
                <a:solidFill>
                  <a:schemeClr val="dk1"/>
                </a:solidFill>
                <a:latin typeface="Comfortaa"/>
                <a:ea typeface="Comfortaa"/>
                <a:cs typeface="Comfortaa"/>
                <a:sym typeface="Comfortaa"/>
              </a:rPr>
              <a:t> </a:t>
            </a:r>
            <a:r>
              <a:rPr lang="es-CL" sz="2400" b="1" i="0" u="none" strike="noStrike" cap="none">
                <a:solidFill>
                  <a:schemeClr val="lt1"/>
                </a:solidFill>
                <a:latin typeface="Comfortaa"/>
                <a:ea typeface="Comfortaa"/>
                <a:cs typeface="Comfortaa"/>
                <a:sym typeface="Comfortaa"/>
              </a:rPr>
              <a:t>PROPONE UNA SOLUCIÓN INNOVADORA DE ACUERDO A SU ESPECIALIDAD</a:t>
            </a:r>
            <a:endParaRPr/>
          </a:p>
        </p:txBody>
      </p:sp>
      <p:sp>
        <p:nvSpPr>
          <p:cNvPr id="225" name="Google Shape;225;g2a93c58e016_0_473"/>
          <p:cNvSpPr txBox="1"/>
          <p:nvPr/>
        </p:nvSpPr>
        <p:spPr>
          <a:xfrm>
            <a:off x="237900" y="2105325"/>
            <a:ext cx="86682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s-CL" sz="2200" b="1" i="0" u="none" strike="noStrike" cap="none">
                <a:solidFill>
                  <a:srgbClr val="C582F4"/>
                </a:solidFill>
                <a:latin typeface="Comfortaa"/>
                <a:ea typeface="Comfortaa"/>
                <a:cs typeface="Comfortaa"/>
                <a:sym typeface="Comfortaa"/>
              </a:rPr>
              <a:t>OBJETIVO DE LA CLASE 6 </a:t>
            </a:r>
            <a:endParaRPr sz="2200" b="1" i="0" u="none" strike="noStrike" cap="none">
              <a:solidFill>
                <a:srgbClr val="000000"/>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800"/>
              <a:buFont typeface="Arial"/>
              <a:buNone/>
            </a:pPr>
            <a:r>
              <a:rPr lang="es-CL" sz="1800" b="0" i="0" u="none" strike="noStrike" cap="none">
                <a:solidFill>
                  <a:srgbClr val="3B3B3B"/>
                </a:solidFill>
                <a:latin typeface="Comfortaa"/>
                <a:ea typeface="Comfortaa"/>
                <a:cs typeface="Comfortaa"/>
                <a:sym typeface="Comfortaa"/>
              </a:rPr>
              <a:t>Idear soluciones innovadoras para el proyecto de emprendimiento a partir de las oportunidades del entorno detectadas.</a:t>
            </a:r>
            <a:endParaRPr/>
          </a:p>
        </p:txBody>
      </p:sp>
      <p:pic>
        <p:nvPicPr>
          <p:cNvPr id="226" name="Google Shape;226;g2a93c58e016_0_473"/>
          <p:cNvPicPr preferRelativeResize="0"/>
          <p:nvPr/>
        </p:nvPicPr>
        <p:blipFill rotWithShape="1">
          <a:blip r:embed="rId3">
            <a:alphaModFix/>
          </a:blip>
          <a:srcRect l="23053" t="34470" r="56651" b="27118"/>
          <a:stretch/>
        </p:blipFill>
        <p:spPr>
          <a:xfrm>
            <a:off x="3480287" y="3672974"/>
            <a:ext cx="2183425" cy="23233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53"/>
          <p:cNvSpPr txBox="1">
            <a:spLocks noGrp="1"/>
          </p:cNvSpPr>
          <p:nvPr>
            <p:ph type="title" idx="4294967295"/>
          </p:nvPr>
        </p:nvSpPr>
        <p:spPr>
          <a:xfrm>
            <a:off x="184649" y="814470"/>
            <a:ext cx="8774700" cy="699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4000"/>
              <a:buFont typeface="Barlow"/>
              <a:buNone/>
            </a:pPr>
            <a:r>
              <a:rPr lang="es-CL" sz="3600">
                <a:solidFill>
                  <a:schemeClr val="lt1"/>
                </a:solidFill>
                <a:highlight>
                  <a:srgbClr val="C582F4"/>
                </a:highlight>
                <a:latin typeface="Comfortaa"/>
                <a:ea typeface="Comfortaa"/>
                <a:cs typeface="Comfortaa"/>
                <a:sym typeface="Comfortaa"/>
              </a:rPr>
              <a:t>Actividad 10. Elevator pitch</a:t>
            </a:r>
            <a:endParaRPr sz="3600">
              <a:solidFill>
                <a:schemeClr val="lt1"/>
              </a:solidFill>
              <a:highlight>
                <a:srgbClr val="C582F4"/>
              </a:highlight>
              <a:latin typeface="Comfortaa"/>
              <a:ea typeface="Comfortaa"/>
              <a:cs typeface="Comfortaa"/>
              <a:sym typeface="Comfortaa"/>
            </a:endParaRPr>
          </a:p>
        </p:txBody>
      </p:sp>
      <p:graphicFrame>
        <p:nvGraphicFramePr>
          <p:cNvPr id="1156" name="Google Shape;1156;p53"/>
          <p:cNvGraphicFramePr/>
          <p:nvPr/>
        </p:nvGraphicFramePr>
        <p:xfrm>
          <a:off x="391624" y="2086548"/>
          <a:ext cx="8360750" cy="3607025"/>
        </p:xfrm>
        <a:graphic>
          <a:graphicData uri="http://schemas.openxmlformats.org/drawingml/2006/table">
            <a:tbl>
              <a:tblPr firstRow="1" bandRow="1">
                <a:noFill/>
                <a:tableStyleId>{AD35E5F0-C12F-49CC-BC67-3E9BE7194A59}</a:tableStyleId>
              </a:tblPr>
              <a:tblGrid>
                <a:gridCol w="8360750">
                  <a:extLst>
                    <a:ext uri="{9D8B030D-6E8A-4147-A177-3AD203B41FA5}">
                      <a16:colId xmlns:a16="http://schemas.microsoft.com/office/drawing/2014/main" val="20000"/>
                    </a:ext>
                  </a:extLst>
                </a:gridCol>
              </a:tblGrid>
              <a:tr h="901750">
                <a:tc>
                  <a:txBody>
                    <a:bodyPr/>
                    <a:lstStyle/>
                    <a:p>
                      <a:pPr marL="0" marR="0" lvl="0" indent="0" algn="l" rtl="0">
                        <a:lnSpc>
                          <a:spcPct val="100000"/>
                        </a:lnSpc>
                        <a:spcBef>
                          <a:spcPts val="0"/>
                        </a:spcBef>
                        <a:spcAft>
                          <a:spcPts val="0"/>
                        </a:spcAft>
                        <a:buNone/>
                      </a:pPr>
                      <a:r>
                        <a:rPr lang="es-CL" sz="1800" u="none" strike="noStrike" cap="none">
                          <a:solidFill>
                            <a:srgbClr val="77C6FC"/>
                          </a:solidFill>
                          <a:latin typeface="Comfortaa"/>
                          <a:ea typeface="Comfortaa"/>
                          <a:cs typeface="Comfortaa"/>
                          <a:sym typeface="Comfortaa"/>
                        </a:rPr>
                        <a:t>1. Introducción: </a:t>
                      </a:r>
                      <a:r>
                        <a:rPr lang="es-CL" sz="1800" u="none" strike="noStrike" cap="none">
                          <a:solidFill>
                            <a:srgbClr val="3B3B3B"/>
                          </a:solidFill>
                          <a:latin typeface="Comfortaa"/>
                          <a:ea typeface="Comfortaa"/>
                          <a:cs typeface="Comfortaa"/>
                          <a:sym typeface="Comfortaa"/>
                        </a:rPr>
                        <a:t>Preséntate y utiliza un gancho para llamar la atención</a:t>
                      </a:r>
                      <a:endParaRPr sz="1800" u="none" strike="noStrike" cap="none"/>
                    </a:p>
                  </a:txBody>
                  <a:tcPr marL="91450" marR="91450" marT="45725" marB="45725"/>
                </a:tc>
                <a:extLst>
                  <a:ext uri="{0D108BD9-81ED-4DB2-BD59-A6C34878D82A}">
                    <a16:rowId xmlns:a16="http://schemas.microsoft.com/office/drawing/2014/main" val="10000"/>
                  </a:ext>
                </a:extLst>
              </a:tr>
              <a:tr h="901750">
                <a:tc>
                  <a:txBody>
                    <a:bodyPr/>
                    <a:lstStyle/>
                    <a:p>
                      <a:pPr marL="0" marR="0" lvl="0" indent="0" algn="l" rtl="0">
                        <a:lnSpc>
                          <a:spcPct val="100000"/>
                        </a:lnSpc>
                        <a:spcBef>
                          <a:spcPts val="0"/>
                        </a:spcBef>
                        <a:spcAft>
                          <a:spcPts val="0"/>
                        </a:spcAft>
                        <a:buNone/>
                      </a:pPr>
                      <a:r>
                        <a:rPr lang="es-CL" sz="1800" u="none" strike="noStrike" cap="none">
                          <a:solidFill>
                            <a:srgbClr val="77C6FC"/>
                          </a:solidFill>
                          <a:latin typeface="Comfortaa"/>
                          <a:ea typeface="Comfortaa"/>
                          <a:cs typeface="Comfortaa"/>
                          <a:sym typeface="Comfortaa"/>
                        </a:rPr>
                        <a:t>2. Problema: </a:t>
                      </a:r>
                      <a:r>
                        <a:rPr lang="es-CL" sz="1800" u="none" strike="noStrike" cap="none">
                          <a:solidFill>
                            <a:srgbClr val="3B3B3B"/>
                          </a:solidFill>
                          <a:latin typeface="Comfortaa"/>
                          <a:ea typeface="Comfortaa"/>
                          <a:cs typeface="Comfortaa"/>
                          <a:sym typeface="Comfortaa"/>
                        </a:rPr>
                        <a:t>Deja bien claro qué necesidad has detectado.</a:t>
                      </a:r>
                      <a:endParaRPr sz="1800" u="none" strike="noStrike" cap="none"/>
                    </a:p>
                  </a:txBody>
                  <a:tcPr marL="91450" marR="91450" marT="45725" marB="45725"/>
                </a:tc>
                <a:extLst>
                  <a:ext uri="{0D108BD9-81ED-4DB2-BD59-A6C34878D82A}">
                    <a16:rowId xmlns:a16="http://schemas.microsoft.com/office/drawing/2014/main" val="10001"/>
                  </a:ext>
                </a:extLst>
              </a:tr>
              <a:tr h="1293825">
                <a:tc>
                  <a:txBody>
                    <a:bodyPr/>
                    <a:lstStyle/>
                    <a:p>
                      <a:pPr marL="0" marR="0" lvl="0" indent="0" algn="l" rtl="0">
                        <a:lnSpc>
                          <a:spcPct val="100000"/>
                        </a:lnSpc>
                        <a:spcBef>
                          <a:spcPts val="0"/>
                        </a:spcBef>
                        <a:spcAft>
                          <a:spcPts val="0"/>
                        </a:spcAft>
                        <a:buNone/>
                      </a:pPr>
                      <a:r>
                        <a:rPr lang="es-CL" sz="1800" u="none" strike="noStrike" cap="none">
                          <a:solidFill>
                            <a:srgbClr val="77C6FC"/>
                          </a:solidFill>
                          <a:latin typeface="Comfortaa"/>
                          <a:ea typeface="Comfortaa"/>
                          <a:cs typeface="Comfortaa"/>
                          <a:sym typeface="Comfortaa"/>
                        </a:rPr>
                        <a:t>3. Solución: </a:t>
                      </a:r>
                      <a:r>
                        <a:rPr lang="es-CL" sz="1800" u="none" strike="noStrike" cap="none">
                          <a:solidFill>
                            <a:srgbClr val="3B3B3B"/>
                          </a:solidFill>
                          <a:latin typeface="Comfortaa"/>
                          <a:ea typeface="Comfortaa"/>
                          <a:cs typeface="Comfortaa"/>
                          <a:sym typeface="Comfortaa"/>
                        </a:rPr>
                        <a:t>Cómo satisfaces esa necesidad. Aprovecha para explicar tu producto y cómo soluciona el problema. </a:t>
                      </a:r>
                      <a:endParaRPr sz="1800" u="none" strike="noStrike" cap="none"/>
                    </a:p>
                  </a:txBody>
                  <a:tcPr marL="91450" marR="91450" marT="45725" marB="45725"/>
                </a:tc>
                <a:extLst>
                  <a:ext uri="{0D108BD9-81ED-4DB2-BD59-A6C34878D82A}">
                    <a16:rowId xmlns:a16="http://schemas.microsoft.com/office/drawing/2014/main" val="10002"/>
                  </a:ext>
                </a:extLst>
              </a:tr>
              <a:tr h="509700">
                <a:tc>
                  <a:txBody>
                    <a:bodyPr/>
                    <a:lstStyle/>
                    <a:p>
                      <a:pPr marL="0" marR="0" lvl="0" indent="0" algn="l" rtl="0">
                        <a:lnSpc>
                          <a:spcPct val="100000"/>
                        </a:lnSpc>
                        <a:spcBef>
                          <a:spcPts val="0"/>
                        </a:spcBef>
                        <a:spcAft>
                          <a:spcPts val="0"/>
                        </a:spcAft>
                        <a:buNone/>
                      </a:pPr>
                      <a:r>
                        <a:rPr lang="es-CL" sz="1800" u="none" strike="noStrike" cap="none">
                          <a:solidFill>
                            <a:srgbClr val="77C6FC"/>
                          </a:solidFill>
                          <a:latin typeface="Comfortaa"/>
                          <a:ea typeface="Comfortaa"/>
                          <a:cs typeface="Comfortaa"/>
                          <a:sym typeface="Comfortaa"/>
                        </a:rPr>
                        <a:t>4. Cierre: </a:t>
                      </a:r>
                      <a:r>
                        <a:rPr lang="es-CL" sz="1800" u="none" strike="noStrike" cap="none">
                          <a:solidFill>
                            <a:srgbClr val="3B3B3B"/>
                          </a:solidFill>
                          <a:latin typeface="Comfortaa"/>
                          <a:ea typeface="Comfortaa"/>
                          <a:cs typeface="Comfortaa"/>
                          <a:sym typeface="Comfortaa"/>
                        </a:rPr>
                        <a:t>haz un llamado a la acción!</a:t>
                      </a:r>
                      <a:endParaRPr sz="18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g2aa2fe4fc08_0_552"/>
          <p:cNvSpPr txBox="1"/>
          <p:nvPr/>
        </p:nvSpPr>
        <p:spPr>
          <a:xfrm>
            <a:off x="251850" y="271600"/>
            <a:ext cx="86403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CL" sz="2800" b="0" i="0" u="sng" strike="noStrike" cap="none">
                <a:solidFill>
                  <a:srgbClr val="666666"/>
                </a:solidFill>
                <a:latin typeface="Comfortaa"/>
                <a:ea typeface="Comfortaa"/>
                <a:cs typeface="Comfortaa"/>
                <a:sym typeface="Comfortaa"/>
              </a:rPr>
              <a:t>Próxima semana:</a:t>
            </a:r>
            <a:endParaRPr sz="2800" b="0" i="0" u="sng" strike="noStrike" cap="none">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800"/>
              <a:buFont typeface="Arial"/>
              <a:buNone/>
            </a:pPr>
            <a:r>
              <a:rPr lang="es-CL" sz="2800" b="0" i="0" u="none" strike="noStrike" cap="none">
                <a:solidFill>
                  <a:srgbClr val="FFFFFF"/>
                </a:solidFill>
                <a:highlight>
                  <a:srgbClr val="77C6FC"/>
                </a:highlight>
                <a:latin typeface="Comfortaa"/>
                <a:ea typeface="Comfortaa"/>
                <a:cs typeface="Comfortaa"/>
                <a:sym typeface="Comfortaa"/>
              </a:rPr>
              <a:t>Evaluación 2 </a:t>
            </a:r>
            <a:r>
              <a:rPr lang="es-CL" sz="2200" b="0" i="0" u="none" strike="noStrike" cap="none">
                <a:solidFill>
                  <a:srgbClr val="666666"/>
                </a:solidFill>
                <a:highlight>
                  <a:srgbClr val="FFFFFF"/>
                </a:highlight>
                <a:latin typeface="Comfortaa"/>
                <a:ea typeface="Comfortaa"/>
                <a:cs typeface="Comfortaa"/>
                <a:sym typeface="Comfortaa"/>
              </a:rPr>
              <a:t>¿En qué consiste?</a:t>
            </a:r>
            <a:endParaRPr sz="2200" b="0" i="0" u="none" strike="noStrike" cap="none">
              <a:solidFill>
                <a:srgbClr val="666666"/>
              </a:solidFill>
              <a:highlight>
                <a:srgbClr val="FFFFFF"/>
              </a:highlight>
              <a:latin typeface="Comfortaa"/>
              <a:ea typeface="Comfortaa"/>
              <a:cs typeface="Comfortaa"/>
              <a:sym typeface="Comfortaa"/>
            </a:endParaRPr>
          </a:p>
        </p:txBody>
      </p:sp>
      <p:pic>
        <p:nvPicPr>
          <p:cNvPr id="1163" name="Google Shape;1163;g2aa2fe4fc08_0_552"/>
          <p:cNvPicPr preferRelativeResize="0"/>
          <p:nvPr/>
        </p:nvPicPr>
        <p:blipFill rotWithShape="1">
          <a:blip r:embed="rId3">
            <a:alphaModFix/>
          </a:blip>
          <a:srcRect t="-1" b="2092"/>
          <a:stretch/>
        </p:blipFill>
        <p:spPr>
          <a:xfrm>
            <a:off x="251850" y="1318300"/>
            <a:ext cx="8640301" cy="509254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g2aa571f7f6b_0_441"/>
          <p:cNvSpPr txBox="1"/>
          <p:nvPr/>
        </p:nvSpPr>
        <p:spPr>
          <a:xfrm>
            <a:off x="2440350" y="811177"/>
            <a:ext cx="6401700" cy="2038989"/>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FFFFFF"/>
              </a:solidFill>
              <a:highlight>
                <a:srgbClr val="D17EFB"/>
              </a:highlight>
              <a:latin typeface="Comfortaa"/>
              <a:ea typeface="Comfortaa"/>
              <a:cs typeface="Comfortaa"/>
              <a:sym typeface="Comfortaa"/>
            </a:endParaRPr>
          </a:p>
          <a:p>
            <a:pPr marL="457200" marR="0" lvl="0" indent="-330200" algn="l" rtl="0">
              <a:lnSpc>
                <a:spcPct val="100000"/>
              </a:lnSpc>
              <a:spcBef>
                <a:spcPts val="0"/>
              </a:spcBef>
              <a:spcAft>
                <a:spcPts val="0"/>
              </a:spcAft>
              <a:buClr>
                <a:srgbClr val="666666"/>
              </a:buClr>
              <a:buSzPts val="1600"/>
              <a:buFont typeface="Comfortaa"/>
              <a:buChar char="-"/>
            </a:pPr>
            <a:r>
              <a:rPr lang="es-CL" sz="1600" b="1" i="0" u="none" strike="noStrike" cap="none">
                <a:solidFill>
                  <a:srgbClr val="666666"/>
                </a:solidFill>
                <a:latin typeface="Comfortaa"/>
                <a:ea typeface="Comfortaa"/>
                <a:cs typeface="Comfortaa"/>
                <a:sym typeface="Comfortaa"/>
              </a:rPr>
              <a:t>Cada equipo debe presentar su Elevator PITCH. El equipo elige quién o quiénes presentan.</a:t>
            </a:r>
            <a:endParaRPr/>
          </a:p>
          <a:p>
            <a:pPr marL="457200" marR="0" lvl="0" indent="-330200" algn="l" rtl="0">
              <a:lnSpc>
                <a:spcPct val="100000"/>
              </a:lnSpc>
              <a:spcBef>
                <a:spcPts val="0"/>
              </a:spcBef>
              <a:spcAft>
                <a:spcPts val="0"/>
              </a:spcAft>
              <a:buClr>
                <a:srgbClr val="666666"/>
              </a:buClr>
              <a:buSzPts val="1600"/>
              <a:buFont typeface="Comfortaa"/>
              <a:buChar char="-"/>
            </a:pPr>
            <a:r>
              <a:rPr lang="es-CL" sz="1600" b="1" i="0" u="none" strike="noStrike" cap="none">
                <a:solidFill>
                  <a:srgbClr val="666666"/>
                </a:solidFill>
                <a:latin typeface="Comfortaa"/>
                <a:ea typeface="Comfortaa"/>
                <a:cs typeface="Comfortaa"/>
                <a:sym typeface="Comfortaa"/>
              </a:rPr>
              <a:t>Máximo dos minutos.</a:t>
            </a:r>
            <a:endParaRPr/>
          </a:p>
          <a:p>
            <a:pPr marL="457200" marR="0" lvl="0" indent="-330200" algn="l" rtl="0">
              <a:lnSpc>
                <a:spcPct val="100000"/>
              </a:lnSpc>
              <a:spcBef>
                <a:spcPts val="0"/>
              </a:spcBef>
              <a:spcAft>
                <a:spcPts val="0"/>
              </a:spcAft>
              <a:buClr>
                <a:srgbClr val="666666"/>
              </a:buClr>
              <a:buSzPts val="1600"/>
              <a:buFont typeface="Comfortaa"/>
              <a:buChar char="-"/>
            </a:pPr>
            <a:r>
              <a:rPr lang="es-CL" sz="1600" b="1" i="0" u="none" strike="noStrike" cap="none">
                <a:solidFill>
                  <a:srgbClr val="666666"/>
                </a:solidFill>
                <a:latin typeface="Comfortaa"/>
                <a:ea typeface="Comfortaa"/>
                <a:cs typeface="Comfortaa"/>
                <a:sym typeface="Comfortaa"/>
              </a:rPr>
              <a:t>Se considera un buen uso del lenguaje para la presentación.</a:t>
            </a:r>
            <a:endParaRPr sz="1600" b="1" i="0" u="none" strike="noStrike" cap="none">
              <a:solidFill>
                <a:srgbClr val="666666"/>
              </a:solidFill>
              <a:latin typeface="Comfortaa"/>
              <a:ea typeface="Comfortaa"/>
              <a:cs typeface="Comfortaa"/>
              <a:sym typeface="Comfortaa"/>
            </a:endParaRPr>
          </a:p>
          <a:p>
            <a:pPr marL="457200" marR="0" lvl="0" indent="-330200" algn="l" rtl="0">
              <a:lnSpc>
                <a:spcPct val="100000"/>
              </a:lnSpc>
              <a:spcBef>
                <a:spcPts val="0"/>
              </a:spcBef>
              <a:spcAft>
                <a:spcPts val="0"/>
              </a:spcAft>
              <a:buClr>
                <a:srgbClr val="666666"/>
              </a:buClr>
              <a:buSzPts val="1600"/>
              <a:buFont typeface="Comfortaa"/>
              <a:buChar char="-"/>
            </a:pPr>
            <a:r>
              <a:rPr lang="es-CL" sz="1600" b="1" i="0" u="none" strike="noStrike" cap="none">
                <a:solidFill>
                  <a:srgbClr val="666666"/>
                </a:solidFill>
                <a:latin typeface="Comfortaa"/>
                <a:ea typeface="Comfortaa"/>
                <a:cs typeface="Comfortaa"/>
                <a:sym typeface="Comfortaa"/>
              </a:rPr>
              <a:t>Entrega de bitácora de registro de actividades en clases.</a:t>
            </a:r>
            <a:endParaRPr sz="1600" b="0" i="0" u="none" strike="noStrike" cap="none">
              <a:solidFill>
                <a:srgbClr val="000000"/>
              </a:solidFill>
              <a:latin typeface="Comfortaa"/>
              <a:ea typeface="Comfortaa"/>
              <a:cs typeface="Comfortaa"/>
              <a:sym typeface="Comfortaa"/>
            </a:endParaRPr>
          </a:p>
        </p:txBody>
      </p:sp>
      <p:sp>
        <p:nvSpPr>
          <p:cNvPr id="1170" name="Google Shape;1170;g2aa571f7f6b_0_441"/>
          <p:cNvSpPr txBox="1"/>
          <p:nvPr/>
        </p:nvSpPr>
        <p:spPr>
          <a:xfrm>
            <a:off x="2698700" y="224700"/>
            <a:ext cx="6193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FFFFFF"/>
                </a:solidFill>
                <a:highlight>
                  <a:srgbClr val="77C6FC"/>
                </a:highlight>
                <a:latin typeface="Comfortaa"/>
                <a:ea typeface="Comfortaa"/>
                <a:cs typeface="Comfortaa"/>
                <a:sym typeface="Comfortaa"/>
              </a:rPr>
              <a:t>Este 50% de la 1ra calificación es grupal y se compone de lo siguiente:</a:t>
            </a:r>
            <a:endParaRPr sz="2000" b="0" i="0" u="none" strike="noStrike" cap="none">
              <a:solidFill>
                <a:srgbClr val="000000"/>
              </a:solidFill>
              <a:highlight>
                <a:srgbClr val="77C6FC"/>
              </a:highlight>
              <a:latin typeface="Arial"/>
              <a:ea typeface="Arial"/>
              <a:cs typeface="Arial"/>
              <a:sym typeface="Arial"/>
            </a:endParaRPr>
          </a:p>
        </p:txBody>
      </p:sp>
      <p:sp>
        <p:nvSpPr>
          <p:cNvPr id="1171" name="Google Shape;1171;g2aa571f7f6b_0_441"/>
          <p:cNvSpPr txBox="1"/>
          <p:nvPr/>
        </p:nvSpPr>
        <p:spPr>
          <a:xfrm>
            <a:off x="0" y="6153350"/>
            <a:ext cx="9183900" cy="7389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1" u="none" strike="noStrike" cap="none">
                <a:solidFill>
                  <a:srgbClr val="666666"/>
                </a:solidFill>
                <a:latin typeface="Corbel"/>
                <a:ea typeface="Corbel"/>
                <a:cs typeface="Corbel"/>
                <a:sym typeface="Corbel"/>
              </a:rPr>
              <a:t>NOTA: </a:t>
            </a:r>
            <a:r>
              <a:rPr lang="es-CL" sz="1800" b="0" i="1" u="none" strike="noStrike" cap="none">
                <a:solidFill>
                  <a:srgbClr val="666666"/>
                </a:solidFill>
                <a:latin typeface="Corbel"/>
                <a:ea typeface="Corbel"/>
                <a:cs typeface="Corbel"/>
                <a:sym typeface="Corbel"/>
              </a:rPr>
              <a:t>este 50% de la evaluación es básicamente </a:t>
            </a:r>
            <a:r>
              <a:rPr lang="es-CL" sz="1800" b="1" i="1" u="none" strike="noStrike" cap="none">
                <a:solidFill>
                  <a:srgbClr val="666666"/>
                </a:solidFill>
                <a:latin typeface="Corbel"/>
                <a:ea typeface="Corbel"/>
                <a:cs typeface="Corbel"/>
                <a:sym typeface="Corbel"/>
              </a:rPr>
              <a:t>el registro de las actividades realizadas clase a clase</a:t>
            </a:r>
            <a:r>
              <a:rPr lang="es-CL" sz="1800" b="0" i="1" u="none" strike="noStrike" cap="none">
                <a:solidFill>
                  <a:srgbClr val="666666"/>
                </a:solidFill>
                <a:latin typeface="Corbel"/>
                <a:ea typeface="Corbel"/>
                <a:cs typeface="Corbel"/>
                <a:sym typeface="Corbel"/>
              </a:rPr>
              <a:t>, por lo tanto, si el equipo ha trabajado constantemente ¡Felicitaciones! la entrega está lista.</a:t>
            </a:r>
            <a:endParaRPr sz="1800" b="0" i="1" u="none" strike="noStrike" cap="none">
              <a:solidFill>
                <a:srgbClr val="666666"/>
              </a:solidFill>
              <a:latin typeface="Corbel"/>
              <a:ea typeface="Corbel"/>
              <a:cs typeface="Corbel"/>
              <a:sym typeface="Corbel"/>
            </a:endParaRPr>
          </a:p>
        </p:txBody>
      </p:sp>
      <p:pic>
        <p:nvPicPr>
          <p:cNvPr id="1172" name="Google Shape;1172;g2aa571f7f6b_0_441"/>
          <p:cNvPicPr preferRelativeResize="0"/>
          <p:nvPr/>
        </p:nvPicPr>
        <p:blipFill rotWithShape="1">
          <a:blip r:embed="rId3">
            <a:alphaModFix/>
          </a:blip>
          <a:srcRect/>
          <a:stretch/>
        </p:blipFill>
        <p:spPr>
          <a:xfrm>
            <a:off x="3698550" y="2670949"/>
            <a:ext cx="5143500" cy="3416300"/>
          </a:xfrm>
          <a:prstGeom prst="rect">
            <a:avLst/>
          </a:prstGeom>
          <a:noFill/>
          <a:ln>
            <a:noFill/>
          </a:ln>
        </p:spPr>
      </p:pic>
      <p:sp>
        <p:nvSpPr>
          <p:cNvPr id="1173" name="Google Shape;1173;g2aa571f7f6b_0_441"/>
          <p:cNvSpPr/>
          <p:nvPr/>
        </p:nvSpPr>
        <p:spPr>
          <a:xfrm>
            <a:off x="241353" y="224705"/>
            <a:ext cx="2199000" cy="5822118"/>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latin typeface="Comfortaa"/>
                <a:ea typeface="Comfortaa"/>
                <a:cs typeface="Comfortaa"/>
                <a:sym typeface="Comfortaa"/>
              </a:rPr>
              <a:t>EA2</a:t>
            </a:r>
            <a:endParaRPr sz="1400" b="0" i="0" u="none" strike="noStrike" cap="none">
              <a:solidFill>
                <a:srgbClr val="000000"/>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chemeClr val="lt1"/>
                </a:solidFill>
                <a:latin typeface="Comfortaa"/>
                <a:ea typeface="Comfortaa"/>
                <a:cs typeface="Comfortaa"/>
                <a:sym typeface="Comfortaa"/>
              </a:rPr>
              <a:t>PROPONE UNA SOLUCIÓN INNOVADORA DE ACUERDO A SU ESPECIALIDAD</a:t>
            </a:r>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r>
              <a:rPr lang="es-CL" sz="1800" b="0" i="1" u="none" strike="noStrike" cap="none">
                <a:solidFill>
                  <a:schemeClr val="lt1"/>
                </a:solidFill>
                <a:latin typeface="Comfortaa"/>
                <a:ea typeface="Comfortaa"/>
                <a:cs typeface="Comfortaa"/>
                <a:sym typeface="Comfortaa"/>
              </a:rPr>
              <a:t>Evaluación 35%</a:t>
            </a:r>
            <a:endParaRPr sz="1800" b="0" i="0" u="none" strike="noStrike" cap="none">
              <a:solidFill>
                <a:schemeClr val="lt1"/>
              </a:solidFill>
              <a:latin typeface="Comfortaa"/>
              <a:ea typeface="Comfortaa"/>
              <a:cs typeface="Comfortaa"/>
              <a:sym typeface="Comforta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g2aa571f7f6b_0_465"/>
          <p:cNvSpPr txBox="1"/>
          <p:nvPr/>
        </p:nvSpPr>
        <p:spPr>
          <a:xfrm>
            <a:off x="2500950" y="2039850"/>
            <a:ext cx="6401700" cy="277830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FFFFFF"/>
              </a:solidFill>
              <a:highlight>
                <a:srgbClr val="D17EFB"/>
              </a:highlight>
              <a:latin typeface="Comfortaa"/>
              <a:ea typeface="Comfortaa"/>
              <a:cs typeface="Comfortaa"/>
              <a:sym typeface="Comfortaa"/>
            </a:endParaRPr>
          </a:p>
          <a:p>
            <a:pPr marL="457200" marR="0" lvl="0" indent="-292100" algn="l" rtl="0">
              <a:lnSpc>
                <a:spcPct val="100000"/>
              </a:lnSpc>
              <a:spcBef>
                <a:spcPts val="0"/>
              </a:spcBef>
              <a:spcAft>
                <a:spcPts val="0"/>
              </a:spcAft>
              <a:buClr>
                <a:srgbClr val="666666"/>
              </a:buClr>
              <a:buSzPts val="1000"/>
              <a:buFont typeface="Comfortaa"/>
              <a:buChar char="-"/>
            </a:pPr>
            <a:r>
              <a:rPr lang="es-CL" sz="1600" b="1" i="0" u="none" strike="noStrike" cap="none">
                <a:solidFill>
                  <a:srgbClr val="3B3B3B"/>
                </a:solidFill>
                <a:latin typeface="Comfortaa"/>
                <a:ea typeface="Comfortaa"/>
                <a:cs typeface="Comfortaa"/>
                <a:sym typeface="Comfortaa"/>
              </a:rPr>
              <a:t>Quiz individual.</a:t>
            </a:r>
            <a:endParaRPr sz="1600" b="1"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3B3B3B"/>
                </a:solidFill>
                <a:latin typeface="Comfortaa"/>
                <a:ea typeface="Comfortaa"/>
                <a:cs typeface="Comfortaa"/>
                <a:sym typeface="Comfortaa"/>
              </a:rPr>
              <a:t>El quiz individual cuenta con 10 preguntas que hacen referencia al contenido abarcado en clases.</a:t>
            </a:r>
            <a:endParaRPr sz="1600" b="0"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3B3B3B"/>
                </a:solidFill>
                <a:latin typeface="Comfortaa"/>
                <a:ea typeface="Comfortaa"/>
                <a:cs typeface="Comfortaa"/>
                <a:sym typeface="Comfortaa"/>
              </a:rPr>
              <a:t>Estará disponible en AVA, en el tiempo que el/la docente indique.</a:t>
            </a:r>
            <a:endParaRPr sz="1600" b="0"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3B3B3B"/>
                </a:solidFill>
                <a:latin typeface="Comfortaa"/>
                <a:ea typeface="Comfortaa"/>
                <a:cs typeface="Comfortaa"/>
                <a:sym typeface="Comfortaa"/>
              </a:rPr>
              <a:t>Cuenta con 3 oportunidades, se calificará el intento con mayor puntaje.</a:t>
            </a:r>
            <a:endParaRPr sz="1600" b="0" i="0" u="none" strike="noStrike" cap="none">
              <a:solidFill>
                <a:srgbClr val="3B3B3B"/>
              </a:solidFill>
              <a:latin typeface="Comfortaa"/>
              <a:ea typeface="Comfortaa"/>
              <a:cs typeface="Comfortaa"/>
              <a:sym typeface="Comfortaa"/>
            </a:endParaRPr>
          </a:p>
        </p:txBody>
      </p:sp>
      <p:sp>
        <p:nvSpPr>
          <p:cNvPr id="1180" name="Google Shape;1180;g2aa571f7f6b_0_465"/>
          <p:cNvSpPr txBox="1"/>
          <p:nvPr/>
        </p:nvSpPr>
        <p:spPr>
          <a:xfrm>
            <a:off x="2604500" y="1196250"/>
            <a:ext cx="6193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FFFFFF"/>
                </a:solidFill>
                <a:highlight>
                  <a:srgbClr val="77C6FC"/>
                </a:highlight>
                <a:latin typeface="Comfortaa"/>
                <a:ea typeface="Comfortaa"/>
                <a:cs typeface="Comfortaa"/>
                <a:sym typeface="Comfortaa"/>
              </a:rPr>
              <a:t>Este 50% de la 1ra calificación es individual y se compone de lo siguiente:</a:t>
            </a:r>
            <a:endParaRPr sz="2000" b="0" i="0" u="none" strike="noStrike" cap="none">
              <a:solidFill>
                <a:srgbClr val="000000"/>
              </a:solidFill>
              <a:highlight>
                <a:srgbClr val="77C6FC"/>
              </a:highlight>
              <a:latin typeface="Arial"/>
              <a:ea typeface="Arial"/>
              <a:cs typeface="Arial"/>
              <a:sym typeface="Arial"/>
            </a:endParaRPr>
          </a:p>
        </p:txBody>
      </p:sp>
      <p:sp>
        <p:nvSpPr>
          <p:cNvPr id="1181" name="Google Shape;1181;g2aa571f7f6b_0_465"/>
          <p:cNvSpPr/>
          <p:nvPr/>
        </p:nvSpPr>
        <p:spPr>
          <a:xfrm>
            <a:off x="241353" y="224705"/>
            <a:ext cx="2199000" cy="6408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latin typeface="Comfortaa"/>
                <a:ea typeface="Comfortaa"/>
                <a:cs typeface="Comfortaa"/>
                <a:sym typeface="Comfortaa"/>
              </a:rPr>
              <a:t>EA2</a:t>
            </a:r>
            <a:endParaRPr sz="1400" b="0" i="0" u="none" strike="noStrike" cap="none">
              <a:solidFill>
                <a:srgbClr val="000000"/>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chemeClr val="lt1"/>
                </a:solidFill>
                <a:latin typeface="Comfortaa"/>
                <a:ea typeface="Comfortaa"/>
                <a:cs typeface="Comfortaa"/>
                <a:sym typeface="Comfortaa"/>
              </a:rPr>
              <a:t>PROPONE UNA SOLUCIÓN INNOVADORA DE ACUERDO A SU ESPECIALIDAD</a:t>
            </a:r>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r>
              <a:rPr lang="es-CL" sz="1800" b="0" i="1" u="none" strike="noStrike" cap="none">
                <a:solidFill>
                  <a:schemeClr val="lt1"/>
                </a:solidFill>
                <a:latin typeface="Comfortaa"/>
                <a:ea typeface="Comfortaa"/>
                <a:cs typeface="Comfortaa"/>
                <a:sym typeface="Comfortaa"/>
              </a:rPr>
              <a:t>Evaluación 35%</a:t>
            </a:r>
            <a:endParaRPr sz="1800" b="0" i="0" u="none" strike="noStrike" cap="none">
              <a:solidFill>
                <a:schemeClr val="lt1"/>
              </a:solidFill>
              <a:latin typeface="Comfortaa"/>
              <a:ea typeface="Comfortaa"/>
              <a:cs typeface="Comfortaa"/>
              <a:sym typeface="Comforta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g2aa571f7f6b_0_196"/>
          <p:cNvSpPr/>
          <p:nvPr/>
        </p:nvSpPr>
        <p:spPr>
          <a:xfrm>
            <a:off x="237900" y="393950"/>
            <a:ext cx="8668200" cy="55134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0"/>
              <a:buFont typeface="Arial"/>
              <a:buNone/>
            </a:pPr>
            <a:r>
              <a:rPr lang="es-CL" sz="10000" b="1" i="0" u="none" strike="noStrike" cap="none">
                <a:solidFill>
                  <a:schemeClr val="lt1"/>
                </a:solidFill>
                <a:latin typeface="Comfortaa"/>
                <a:ea typeface="Comfortaa"/>
                <a:cs typeface="Comfortaa"/>
                <a:sym typeface="Comfortaa"/>
              </a:rPr>
              <a:t>SEMANA 10</a:t>
            </a:r>
            <a:endParaRPr sz="10000" b="0" i="0" u="none" strike="noStrike" cap="none">
              <a:solidFill>
                <a:schemeClr val="lt1"/>
              </a:solidFill>
              <a:latin typeface="Comfortaa"/>
              <a:ea typeface="Comfortaa"/>
              <a:cs typeface="Comfortaa"/>
              <a:sym typeface="Comfortaa"/>
            </a:endParaRPr>
          </a:p>
        </p:txBody>
      </p:sp>
      <p:sp>
        <p:nvSpPr>
          <p:cNvPr id="1188" name="Google Shape;1188;g2aa571f7f6b_0_196"/>
          <p:cNvSpPr txBox="1"/>
          <p:nvPr/>
        </p:nvSpPr>
        <p:spPr>
          <a:xfrm>
            <a:off x="820350" y="4064625"/>
            <a:ext cx="75033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s-CL" sz="4500" b="0" i="0" u="none" strike="noStrike" cap="none">
                <a:solidFill>
                  <a:schemeClr val="lt1"/>
                </a:solidFill>
                <a:latin typeface="Comfortaa"/>
                <a:ea typeface="Comfortaa"/>
                <a:cs typeface="Comfortaa"/>
                <a:sym typeface="Comfortaa"/>
              </a:rPr>
              <a:t>(¡Es hoy!)</a:t>
            </a:r>
            <a:endParaRPr sz="4500" b="0" i="0" u="none" strike="noStrike" cap="non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g2aa571f7f6b_0_488"/>
          <p:cNvSpPr txBox="1"/>
          <p:nvPr/>
        </p:nvSpPr>
        <p:spPr>
          <a:xfrm>
            <a:off x="2595150" y="1068300"/>
            <a:ext cx="6401700" cy="253200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FFFFFF"/>
              </a:solidFill>
              <a:highlight>
                <a:srgbClr val="D17EFB"/>
              </a:highlight>
              <a:latin typeface="Comfortaa"/>
              <a:ea typeface="Comfortaa"/>
              <a:cs typeface="Comfortaa"/>
              <a:sym typeface="Comfortaa"/>
            </a:endParaRPr>
          </a:p>
          <a:p>
            <a:pPr marL="457200" marR="0" lvl="0" indent="-330200" algn="l" rtl="0">
              <a:lnSpc>
                <a:spcPct val="100000"/>
              </a:lnSpc>
              <a:spcBef>
                <a:spcPts val="0"/>
              </a:spcBef>
              <a:spcAft>
                <a:spcPts val="0"/>
              </a:spcAft>
              <a:buClr>
                <a:srgbClr val="666666"/>
              </a:buClr>
              <a:buSzPts val="1600"/>
              <a:buFont typeface="Comfortaa"/>
              <a:buChar char="-"/>
            </a:pPr>
            <a:r>
              <a:rPr lang="es-CL" sz="1600" b="1" i="0" u="none" strike="noStrike" cap="none">
                <a:solidFill>
                  <a:srgbClr val="666666"/>
                </a:solidFill>
                <a:latin typeface="Comfortaa"/>
                <a:ea typeface="Comfortaa"/>
                <a:cs typeface="Comfortaa"/>
                <a:sym typeface="Comfortaa"/>
              </a:rPr>
              <a:t>Exposición sobre el propósito del equipo, </a:t>
            </a:r>
            <a:r>
              <a:rPr lang="es-CL" sz="1600" b="0" i="0" u="none" strike="noStrike" cap="none">
                <a:solidFill>
                  <a:srgbClr val="666666"/>
                </a:solidFill>
                <a:latin typeface="Comfortaa"/>
                <a:ea typeface="Comfortaa"/>
                <a:cs typeface="Comfortaa"/>
                <a:sym typeface="Comfortaa"/>
              </a:rPr>
              <a:t>esta exposición se centra en el PROPÓSITO del equipo. La exposición tiene 3 minutos máximo y se debe apoyar visualmente solo con la actividad “Propósito del equipo” siguiendo la misma estructura de la actividad en el relato</a:t>
            </a:r>
            <a:r>
              <a:rPr lang="es-CL" sz="1600" b="1" i="0" u="none" strike="noStrike" cap="none">
                <a:solidFill>
                  <a:srgbClr val="666666"/>
                </a:solidFill>
                <a:latin typeface="Comfortaa"/>
                <a:ea typeface="Comfortaa"/>
                <a:cs typeface="Comfortaa"/>
                <a:sym typeface="Comfortaa"/>
              </a:rPr>
              <a:t>.</a:t>
            </a:r>
            <a:endParaRPr sz="1600" b="1" i="0" u="none" strike="noStrike" cap="none">
              <a:solidFill>
                <a:srgbClr val="666666"/>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666666"/>
              </a:solidFill>
              <a:latin typeface="Comfortaa"/>
              <a:ea typeface="Comfortaa"/>
              <a:cs typeface="Comfortaa"/>
              <a:sym typeface="Comfortaa"/>
            </a:endParaRPr>
          </a:p>
          <a:p>
            <a:pPr marL="457200" marR="0" lvl="0" indent="-330200" algn="l" rtl="0">
              <a:lnSpc>
                <a:spcPct val="100000"/>
              </a:lnSpc>
              <a:spcBef>
                <a:spcPts val="0"/>
              </a:spcBef>
              <a:spcAft>
                <a:spcPts val="0"/>
              </a:spcAft>
              <a:buClr>
                <a:srgbClr val="666666"/>
              </a:buClr>
              <a:buSzPts val="1600"/>
              <a:buFont typeface="Comfortaa"/>
              <a:buChar char="-"/>
            </a:pPr>
            <a:r>
              <a:rPr lang="es-CL" sz="1600" b="1" i="0" u="none" strike="noStrike" cap="none">
                <a:solidFill>
                  <a:srgbClr val="666666"/>
                </a:solidFill>
                <a:latin typeface="Comfortaa"/>
                <a:ea typeface="Comfortaa"/>
                <a:cs typeface="Comfortaa"/>
                <a:sym typeface="Comfortaa"/>
              </a:rPr>
              <a:t>Entrega de bitácora de registro de actividades en clases.</a:t>
            </a:r>
            <a:endParaRPr sz="1600" b="0" i="0" u="none" strike="noStrike" cap="none">
              <a:solidFill>
                <a:srgbClr val="000000"/>
              </a:solidFill>
              <a:latin typeface="Comfortaa"/>
              <a:ea typeface="Comfortaa"/>
              <a:cs typeface="Comfortaa"/>
              <a:sym typeface="Comfortaa"/>
            </a:endParaRPr>
          </a:p>
        </p:txBody>
      </p:sp>
      <p:sp>
        <p:nvSpPr>
          <p:cNvPr id="1195" name="Google Shape;1195;g2aa571f7f6b_0_488"/>
          <p:cNvSpPr/>
          <p:nvPr/>
        </p:nvSpPr>
        <p:spPr>
          <a:xfrm>
            <a:off x="3789225" y="3411900"/>
            <a:ext cx="5255700" cy="2459700"/>
          </a:xfrm>
          <a:prstGeom prst="roundRect">
            <a:avLst>
              <a:gd name="adj" fmla="val 16667"/>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rgbClr val="666666"/>
                </a:solidFill>
                <a:latin typeface="Comfortaa"/>
                <a:ea typeface="Comfortaa"/>
                <a:cs typeface="Comfortaa"/>
                <a:sym typeface="Comfortaa"/>
              </a:rPr>
              <a:t>La bitácora de registro de actividades contiene:</a:t>
            </a:r>
            <a:endParaRPr sz="1400" b="0" i="0" u="none" strike="noStrike" cap="none">
              <a:solidFill>
                <a:srgbClr val="666666"/>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Comfortaa"/>
              <a:ea typeface="Comfortaa"/>
              <a:cs typeface="Comfortaa"/>
              <a:sym typeface="Comfortaa"/>
            </a:endParaRPr>
          </a:p>
          <a:p>
            <a:pPr marL="457200" marR="0" lvl="0" indent="-317500" algn="l" rtl="0">
              <a:lnSpc>
                <a:spcPct val="100000"/>
              </a:lnSpc>
              <a:spcBef>
                <a:spcPts val="0"/>
              </a:spcBef>
              <a:spcAft>
                <a:spcPts val="0"/>
              </a:spcAft>
              <a:buClr>
                <a:srgbClr val="666666"/>
              </a:buClr>
              <a:buSzPts val="1400"/>
              <a:buFont typeface="Comfortaa"/>
              <a:buChar char="-"/>
            </a:pPr>
            <a:r>
              <a:rPr lang="es-CL" sz="1400" b="0" i="0" u="none" strike="noStrike" cap="none">
                <a:solidFill>
                  <a:srgbClr val="666666"/>
                </a:solidFill>
                <a:latin typeface="Comfortaa"/>
                <a:ea typeface="Comfortaa"/>
                <a:cs typeface="Comfortaa"/>
                <a:sym typeface="Comfortaa"/>
              </a:rPr>
              <a:t>1. Canvas personal.</a:t>
            </a:r>
            <a:endParaRPr sz="1400" b="0" i="0" u="none" strike="noStrike" cap="none">
              <a:solidFill>
                <a:srgbClr val="666666"/>
              </a:solidFill>
              <a:latin typeface="Comfortaa"/>
              <a:ea typeface="Comfortaa"/>
              <a:cs typeface="Comfortaa"/>
              <a:sym typeface="Comfortaa"/>
            </a:endParaRPr>
          </a:p>
          <a:p>
            <a:pPr marL="457200" marR="0" lvl="0" indent="-317500" algn="l" rtl="0">
              <a:lnSpc>
                <a:spcPct val="100000"/>
              </a:lnSpc>
              <a:spcBef>
                <a:spcPts val="0"/>
              </a:spcBef>
              <a:spcAft>
                <a:spcPts val="0"/>
              </a:spcAft>
              <a:buClr>
                <a:srgbClr val="666666"/>
              </a:buClr>
              <a:buSzPts val="1400"/>
              <a:buFont typeface="Comfortaa"/>
              <a:buChar char="-"/>
            </a:pPr>
            <a:r>
              <a:rPr lang="es-CL" sz="1400" b="0" i="0" u="none" strike="noStrike" cap="none">
                <a:solidFill>
                  <a:srgbClr val="666666"/>
                </a:solidFill>
                <a:latin typeface="Comfortaa"/>
                <a:ea typeface="Comfortaa"/>
                <a:cs typeface="Comfortaa"/>
                <a:sym typeface="Comfortaa"/>
              </a:rPr>
              <a:t>2. Propósito del equipo.</a:t>
            </a:r>
            <a:endParaRPr sz="1400" b="0" i="0" u="none" strike="noStrike" cap="none">
              <a:solidFill>
                <a:srgbClr val="666666"/>
              </a:solidFill>
              <a:latin typeface="Comfortaa"/>
              <a:ea typeface="Comfortaa"/>
              <a:cs typeface="Comfortaa"/>
              <a:sym typeface="Comfortaa"/>
            </a:endParaRPr>
          </a:p>
          <a:p>
            <a:pPr marL="457200" marR="0" lvl="0" indent="-317500" algn="l" rtl="0">
              <a:lnSpc>
                <a:spcPct val="100000"/>
              </a:lnSpc>
              <a:spcBef>
                <a:spcPts val="0"/>
              </a:spcBef>
              <a:spcAft>
                <a:spcPts val="0"/>
              </a:spcAft>
              <a:buClr>
                <a:srgbClr val="666666"/>
              </a:buClr>
              <a:buSzPts val="1400"/>
              <a:buFont typeface="Comfortaa"/>
              <a:buChar char="-"/>
            </a:pPr>
            <a:r>
              <a:rPr lang="es-CL" sz="1400" b="0" i="0" u="none" strike="noStrike" cap="none">
                <a:solidFill>
                  <a:srgbClr val="666666"/>
                </a:solidFill>
                <a:latin typeface="Comfortaa"/>
                <a:ea typeface="Comfortaa"/>
                <a:cs typeface="Comfortaa"/>
                <a:sym typeface="Comfortaa"/>
              </a:rPr>
              <a:t>3. Mapa de contexto.</a:t>
            </a:r>
            <a:endParaRPr sz="1400" b="0" i="0" u="none" strike="noStrike" cap="none">
              <a:solidFill>
                <a:srgbClr val="666666"/>
              </a:solidFill>
              <a:latin typeface="Comfortaa"/>
              <a:ea typeface="Comfortaa"/>
              <a:cs typeface="Comfortaa"/>
              <a:sym typeface="Comfortaa"/>
            </a:endParaRPr>
          </a:p>
          <a:p>
            <a:pPr marL="457200" marR="0" lvl="0" indent="-317500" algn="l" rtl="0">
              <a:lnSpc>
                <a:spcPct val="100000"/>
              </a:lnSpc>
              <a:spcBef>
                <a:spcPts val="0"/>
              </a:spcBef>
              <a:spcAft>
                <a:spcPts val="0"/>
              </a:spcAft>
              <a:buClr>
                <a:srgbClr val="666666"/>
              </a:buClr>
              <a:buSzPts val="1400"/>
              <a:buFont typeface="Comfortaa"/>
              <a:buChar char="-"/>
            </a:pPr>
            <a:r>
              <a:rPr lang="es-CL" sz="1400" b="0" i="0" u="none" strike="noStrike" cap="none">
                <a:solidFill>
                  <a:srgbClr val="666666"/>
                </a:solidFill>
                <a:latin typeface="Comfortaa"/>
                <a:ea typeface="Comfortaa"/>
                <a:cs typeface="Comfortaa"/>
                <a:sym typeface="Comfortaa"/>
              </a:rPr>
              <a:t>4. Identificar un problema.</a:t>
            </a:r>
            <a:endParaRPr sz="1400" b="0" i="0" u="none" strike="noStrike" cap="none">
              <a:solidFill>
                <a:srgbClr val="666666"/>
              </a:solidFill>
              <a:latin typeface="Comfortaa"/>
              <a:ea typeface="Comfortaa"/>
              <a:cs typeface="Comfortaa"/>
              <a:sym typeface="Comfortaa"/>
            </a:endParaRPr>
          </a:p>
          <a:p>
            <a:pPr marL="457200" marR="0" lvl="0" indent="-317500" algn="l" rtl="0">
              <a:lnSpc>
                <a:spcPct val="100000"/>
              </a:lnSpc>
              <a:spcBef>
                <a:spcPts val="0"/>
              </a:spcBef>
              <a:spcAft>
                <a:spcPts val="0"/>
              </a:spcAft>
              <a:buClr>
                <a:srgbClr val="666666"/>
              </a:buClr>
              <a:buSzPts val="1400"/>
              <a:buFont typeface="Comfortaa"/>
              <a:buChar char="-"/>
            </a:pPr>
            <a:r>
              <a:rPr lang="es-CL" sz="1400" b="0" i="0" u="none" strike="noStrike" cap="none">
                <a:solidFill>
                  <a:srgbClr val="666666"/>
                </a:solidFill>
                <a:latin typeface="Comfortaa"/>
                <a:ea typeface="Comfortaa"/>
                <a:cs typeface="Comfortaa"/>
                <a:sym typeface="Comfortaa"/>
              </a:rPr>
              <a:t>5. Pauta de entrevistas.</a:t>
            </a:r>
            <a:endParaRPr sz="1400" b="0" i="0" u="none" strike="noStrike" cap="none">
              <a:solidFill>
                <a:srgbClr val="666666"/>
              </a:solidFill>
              <a:latin typeface="Comfortaa"/>
              <a:ea typeface="Comfortaa"/>
              <a:cs typeface="Comfortaa"/>
              <a:sym typeface="Comfortaa"/>
            </a:endParaRPr>
          </a:p>
          <a:p>
            <a:pPr marL="457200" marR="0" lvl="0" indent="-317500" algn="l" rtl="0">
              <a:lnSpc>
                <a:spcPct val="100000"/>
              </a:lnSpc>
              <a:spcBef>
                <a:spcPts val="0"/>
              </a:spcBef>
              <a:spcAft>
                <a:spcPts val="0"/>
              </a:spcAft>
              <a:buClr>
                <a:srgbClr val="666666"/>
              </a:buClr>
              <a:buSzPts val="1400"/>
              <a:buFont typeface="Comfortaa"/>
              <a:buChar char="-"/>
            </a:pPr>
            <a:r>
              <a:rPr lang="es-CL" sz="1400" b="0" i="0" u="none" strike="noStrike" cap="none">
                <a:solidFill>
                  <a:srgbClr val="666666"/>
                </a:solidFill>
                <a:latin typeface="Comfortaa"/>
                <a:ea typeface="Comfortaa"/>
                <a:cs typeface="Comfortaa"/>
                <a:sym typeface="Comfortaa"/>
              </a:rPr>
              <a:t>6. Perfil de usuario.</a:t>
            </a:r>
            <a:endParaRPr sz="1400" b="0" i="0" u="none" strike="noStrike" cap="none">
              <a:solidFill>
                <a:srgbClr val="666666"/>
              </a:solidFill>
              <a:latin typeface="Comfortaa"/>
              <a:ea typeface="Comfortaa"/>
              <a:cs typeface="Comfortaa"/>
              <a:sym typeface="Comfortaa"/>
            </a:endParaRPr>
          </a:p>
          <a:p>
            <a:pPr marL="457200" marR="0" lvl="0" indent="-317500" algn="l" rtl="0">
              <a:lnSpc>
                <a:spcPct val="100000"/>
              </a:lnSpc>
              <a:spcBef>
                <a:spcPts val="0"/>
              </a:spcBef>
              <a:spcAft>
                <a:spcPts val="0"/>
              </a:spcAft>
              <a:buClr>
                <a:srgbClr val="666666"/>
              </a:buClr>
              <a:buSzPts val="1400"/>
              <a:buFont typeface="Comfortaa"/>
              <a:buChar char="-"/>
            </a:pPr>
            <a:r>
              <a:rPr lang="es-CL" sz="1400" b="0" i="0" u="none" strike="noStrike" cap="none">
                <a:solidFill>
                  <a:srgbClr val="666666"/>
                </a:solidFill>
                <a:latin typeface="Comfortaa"/>
                <a:ea typeface="Comfortaa"/>
                <a:cs typeface="Comfortaa"/>
                <a:sym typeface="Comfortaa"/>
              </a:rPr>
              <a:t>7. Mapa de viaje del usuario.</a:t>
            </a:r>
            <a:endParaRPr sz="1400" b="0" i="0" u="none" strike="noStrike" cap="none">
              <a:solidFill>
                <a:srgbClr val="666666"/>
              </a:solidFill>
              <a:latin typeface="Comfortaa"/>
              <a:ea typeface="Comfortaa"/>
              <a:cs typeface="Comfortaa"/>
              <a:sym typeface="Comfortaa"/>
            </a:endParaRPr>
          </a:p>
          <a:p>
            <a:pPr marL="457200" marR="0" lvl="0" indent="-317500" algn="l" rtl="0">
              <a:lnSpc>
                <a:spcPct val="100000"/>
              </a:lnSpc>
              <a:spcBef>
                <a:spcPts val="0"/>
              </a:spcBef>
              <a:spcAft>
                <a:spcPts val="0"/>
              </a:spcAft>
              <a:buClr>
                <a:srgbClr val="666666"/>
              </a:buClr>
              <a:buSzPts val="1400"/>
              <a:buFont typeface="Comfortaa"/>
              <a:buChar char="-"/>
            </a:pPr>
            <a:r>
              <a:rPr lang="es-CL" sz="1400" b="0" i="0" u="none" strike="noStrike" cap="none">
                <a:solidFill>
                  <a:srgbClr val="666666"/>
                </a:solidFill>
                <a:latin typeface="Comfortaa"/>
                <a:ea typeface="Comfortaa"/>
                <a:cs typeface="Comfortaa"/>
                <a:sym typeface="Comfortaa"/>
              </a:rPr>
              <a:t>8. Oportunidades para emprender.</a:t>
            </a:r>
            <a:endParaRPr sz="1400" b="0" i="0" u="none" strike="noStrike" cap="none">
              <a:solidFill>
                <a:srgbClr val="666666"/>
              </a:solidFill>
              <a:latin typeface="Comfortaa"/>
              <a:ea typeface="Comfortaa"/>
              <a:cs typeface="Comfortaa"/>
              <a:sym typeface="Comfortaa"/>
            </a:endParaRPr>
          </a:p>
        </p:txBody>
      </p:sp>
      <p:pic>
        <p:nvPicPr>
          <p:cNvPr id="1196" name="Google Shape;1196;g2aa571f7f6b_0_488"/>
          <p:cNvPicPr preferRelativeResize="0"/>
          <p:nvPr/>
        </p:nvPicPr>
        <p:blipFill rotWithShape="1">
          <a:blip r:embed="rId3">
            <a:alphaModFix/>
          </a:blip>
          <a:srcRect l="25432" t="50659" r="58416" b="24574"/>
          <a:stretch/>
        </p:blipFill>
        <p:spPr>
          <a:xfrm>
            <a:off x="6297450" y="3975800"/>
            <a:ext cx="288574" cy="248774"/>
          </a:xfrm>
          <a:prstGeom prst="rect">
            <a:avLst/>
          </a:prstGeom>
          <a:noFill/>
          <a:ln>
            <a:noFill/>
          </a:ln>
        </p:spPr>
      </p:pic>
      <p:pic>
        <p:nvPicPr>
          <p:cNvPr id="1197" name="Google Shape;1197;g2aa571f7f6b_0_488"/>
          <p:cNvPicPr preferRelativeResize="0"/>
          <p:nvPr/>
        </p:nvPicPr>
        <p:blipFill rotWithShape="1">
          <a:blip r:embed="rId3">
            <a:alphaModFix/>
          </a:blip>
          <a:srcRect l="25432" t="50659" r="58416" b="24574"/>
          <a:stretch/>
        </p:blipFill>
        <p:spPr>
          <a:xfrm>
            <a:off x="6678450" y="4204400"/>
            <a:ext cx="288574" cy="248774"/>
          </a:xfrm>
          <a:prstGeom prst="rect">
            <a:avLst/>
          </a:prstGeom>
          <a:noFill/>
          <a:ln>
            <a:noFill/>
          </a:ln>
        </p:spPr>
      </p:pic>
      <p:pic>
        <p:nvPicPr>
          <p:cNvPr id="1198" name="Google Shape;1198;g2aa571f7f6b_0_488"/>
          <p:cNvPicPr preferRelativeResize="0"/>
          <p:nvPr/>
        </p:nvPicPr>
        <p:blipFill rotWithShape="1">
          <a:blip r:embed="rId3">
            <a:alphaModFix/>
          </a:blip>
          <a:srcRect l="25432" t="50659" r="58416" b="24574"/>
          <a:stretch/>
        </p:blipFill>
        <p:spPr>
          <a:xfrm>
            <a:off x="6449850" y="4433000"/>
            <a:ext cx="288574" cy="248774"/>
          </a:xfrm>
          <a:prstGeom prst="rect">
            <a:avLst/>
          </a:prstGeom>
          <a:noFill/>
          <a:ln>
            <a:noFill/>
          </a:ln>
        </p:spPr>
      </p:pic>
      <p:pic>
        <p:nvPicPr>
          <p:cNvPr id="1199" name="Google Shape;1199;g2aa571f7f6b_0_488"/>
          <p:cNvPicPr preferRelativeResize="0"/>
          <p:nvPr/>
        </p:nvPicPr>
        <p:blipFill rotWithShape="1">
          <a:blip r:embed="rId3">
            <a:alphaModFix/>
          </a:blip>
          <a:srcRect l="25432" t="50659" r="58416" b="24574"/>
          <a:stretch/>
        </p:blipFill>
        <p:spPr>
          <a:xfrm>
            <a:off x="6907050" y="4509200"/>
            <a:ext cx="288574" cy="248774"/>
          </a:xfrm>
          <a:prstGeom prst="rect">
            <a:avLst/>
          </a:prstGeom>
          <a:noFill/>
          <a:ln>
            <a:noFill/>
          </a:ln>
        </p:spPr>
      </p:pic>
      <p:pic>
        <p:nvPicPr>
          <p:cNvPr id="1200" name="Google Shape;1200;g2aa571f7f6b_0_488"/>
          <p:cNvPicPr preferRelativeResize="0"/>
          <p:nvPr/>
        </p:nvPicPr>
        <p:blipFill rotWithShape="1">
          <a:blip r:embed="rId3">
            <a:alphaModFix/>
          </a:blip>
          <a:srcRect l="25432" t="50659" r="58416" b="24574"/>
          <a:stretch/>
        </p:blipFill>
        <p:spPr>
          <a:xfrm>
            <a:off x="6678450" y="4890200"/>
            <a:ext cx="288574" cy="248774"/>
          </a:xfrm>
          <a:prstGeom prst="rect">
            <a:avLst/>
          </a:prstGeom>
          <a:noFill/>
          <a:ln>
            <a:noFill/>
          </a:ln>
        </p:spPr>
      </p:pic>
      <p:pic>
        <p:nvPicPr>
          <p:cNvPr id="1201" name="Google Shape;1201;g2aa571f7f6b_0_488"/>
          <p:cNvPicPr preferRelativeResize="0"/>
          <p:nvPr/>
        </p:nvPicPr>
        <p:blipFill rotWithShape="1">
          <a:blip r:embed="rId3">
            <a:alphaModFix/>
          </a:blip>
          <a:srcRect l="25432" t="50659" r="58416" b="24574"/>
          <a:stretch/>
        </p:blipFill>
        <p:spPr>
          <a:xfrm>
            <a:off x="6221250" y="5042600"/>
            <a:ext cx="288574" cy="248774"/>
          </a:xfrm>
          <a:prstGeom prst="rect">
            <a:avLst/>
          </a:prstGeom>
          <a:noFill/>
          <a:ln>
            <a:noFill/>
          </a:ln>
        </p:spPr>
      </p:pic>
      <p:pic>
        <p:nvPicPr>
          <p:cNvPr id="1202" name="Google Shape;1202;g2aa571f7f6b_0_488"/>
          <p:cNvPicPr preferRelativeResize="0"/>
          <p:nvPr/>
        </p:nvPicPr>
        <p:blipFill rotWithShape="1">
          <a:blip r:embed="rId3">
            <a:alphaModFix/>
          </a:blip>
          <a:srcRect l="25432" t="50659" r="58416" b="24574"/>
          <a:stretch/>
        </p:blipFill>
        <p:spPr>
          <a:xfrm>
            <a:off x="7135650" y="5195000"/>
            <a:ext cx="288574" cy="248774"/>
          </a:xfrm>
          <a:prstGeom prst="rect">
            <a:avLst/>
          </a:prstGeom>
          <a:noFill/>
          <a:ln>
            <a:noFill/>
          </a:ln>
        </p:spPr>
      </p:pic>
      <p:pic>
        <p:nvPicPr>
          <p:cNvPr id="1203" name="Google Shape;1203;g2aa571f7f6b_0_488"/>
          <p:cNvPicPr preferRelativeResize="0"/>
          <p:nvPr/>
        </p:nvPicPr>
        <p:blipFill rotWithShape="1">
          <a:blip r:embed="rId3">
            <a:alphaModFix/>
          </a:blip>
          <a:srcRect l="25432" t="50659" r="58416" b="24574"/>
          <a:stretch/>
        </p:blipFill>
        <p:spPr>
          <a:xfrm>
            <a:off x="7745250" y="5423600"/>
            <a:ext cx="288574" cy="248774"/>
          </a:xfrm>
          <a:prstGeom prst="rect">
            <a:avLst/>
          </a:prstGeom>
          <a:noFill/>
          <a:ln>
            <a:noFill/>
          </a:ln>
        </p:spPr>
      </p:pic>
      <p:sp>
        <p:nvSpPr>
          <p:cNvPr id="1204" name="Google Shape;1204;g2aa571f7f6b_0_488"/>
          <p:cNvSpPr txBox="1"/>
          <p:nvPr/>
        </p:nvSpPr>
        <p:spPr>
          <a:xfrm>
            <a:off x="2698700" y="224700"/>
            <a:ext cx="6193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FFFFFF"/>
                </a:solidFill>
                <a:highlight>
                  <a:srgbClr val="77C6FC"/>
                </a:highlight>
                <a:latin typeface="Comfortaa"/>
                <a:ea typeface="Comfortaa"/>
                <a:cs typeface="Comfortaa"/>
                <a:sym typeface="Comfortaa"/>
              </a:rPr>
              <a:t>Este 50% de la 1ra calificación es grupal y se compone de lo siguiente:</a:t>
            </a:r>
            <a:endParaRPr sz="2000" b="0" i="0" u="none" strike="noStrike" cap="none">
              <a:solidFill>
                <a:srgbClr val="000000"/>
              </a:solidFill>
              <a:highlight>
                <a:srgbClr val="77C6FC"/>
              </a:highlight>
              <a:latin typeface="Arial"/>
              <a:ea typeface="Arial"/>
              <a:cs typeface="Arial"/>
              <a:sym typeface="Arial"/>
            </a:endParaRPr>
          </a:p>
        </p:txBody>
      </p:sp>
      <p:sp>
        <p:nvSpPr>
          <p:cNvPr id="1205" name="Google Shape;1205;g2aa571f7f6b_0_488"/>
          <p:cNvSpPr txBox="1"/>
          <p:nvPr/>
        </p:nvSpPr>
        <p:spPr>
          <a:xfrm>
            <a:off x="0" y="5943900"/>
            <a:ext cx="9183900" cy="1015632"/>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1" u="none" strike="noStrike" cap="none">
                <a:solidFill>
                  <a:srgbClr val="666666"/>
                </a:solidFill>
                <a:latin typeface="Corbel"/>
                <a:ea typeface="Corbel"/>
                <a:cs typeface="Corbel"/>
                <a:sym typeface="Corbel"/>
              </a:rPr>
              <a:t>NOTA: </a:t>
            </a:r>
            <a:r>
              <a:rPr lang="es-CL" sz="1800" b="0" i="1" u="none" strike="noStrike" cap="none">
                <a:solidFill>
                  <a:srgbClr val="666666"/>
                </a:solidFill>
                <a:latin typeface="Corbel"/>
                <a:ea typeface="Corbel"/>
                <a:cs typeface="Corbel"/>
                <a:sym typeface="Corbel"/>
              </a:rPr>
              <a:t>este 50% de la evaluación es básicamente </a:t>
            </a:r>
            <a:r>
              <a:rPr lang="es-CL" sz="1800" b="1" i="1" u="none" strike="noStrike" cap="none">
                <a:solidFill>
                  <a:srgbClr val="666666"/>
                </a:solidFill>
                <a:latin typeface="Corbel"/>
                <a:ea typeface="Corbel"/>
                <a:cs typeface="Corbel"/>
                <a:sym typeface="Corbel"/>
              </a:rPr>
              <a:t>el registro de las actividades realizadas clase a clase</a:t>
            </a:r>
            <a:r>
              <a:rPr lang="es-CL" sz="1800" b="0" i="1" u="none" strike="noStrike" cap="none">
                <a:solidFill>
                  <a:srgbClr val="666666"/>
                </a:solidFill>
                <a:latin typeface="Corbel"/>
                <a:ea typeface="Corbel"/>
                <a:cs typeface="Corbel"/>
                <a:sym typeface="Corbel"/>
              </a:rPr>
              <a:t>, por lo tanto, si el equipo ha trabajado constantemente ¡Felicitaciones! la entrega está lista.</a:t>
            </a:r>
            <a:endParaRPr/>
          </a:p>
          <a:p>
            <a:pPr marL="0" marR="0" lvl="0" indent="0" algn="l" rtl="0">
              <a:lnSpc>
                <a:spcPct val="100000"/>
              </a:lnSpc>
              <a:spcBef>
                <a:spcPts val="0"/>
              </a:spcBef>
              <a:spcAft>
                <a:spcPts val="0"/>
              </a:spcAft>
              <a:buClr>
                <a:srgbClr val="000000"/>
              </a:buClr>
              <a:buSzPts val="1800"/>
              <a:buFont typeface="Arial"/>
              <a:buNone/>
            </a:pPr>
            <a:endParaRPr sz="1800" b="0" i="1" u="none" strike="noStrike" cap="none">
              <a:solidFill>
                <a:srgbClr val="666666"/>
              </a:solidFill>
              <a:latin typeface="Corbel"/>
              <a:ea typeface="Corbel"/>
              <a:cs typeface="Corbel"/>
              <a:sym typeface="Corbel"/>
            </a:endParaRPr>
          </a:p>
        </p:txBody>
      </p:sp>
      <p:sp>
        <p:nvSpPr>
          <p:cNvPr id="1206" name="Google Shape;1206;g2aa571f7f6b_0_488"/>
          <p:cNvSpPr/>
          <p:nvPr/>
        </p:nvSpPr>
        <p:spPr>
          <a:xfrm>
            <a:off x="241353" y="224705"/>
            <a:ext cx="2199000" cy="5646895"/>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latin typeface="Comfortaa"/>
                <a:ea typeface="Comfortaa"/>
                <a:cs typeface="Comfortaa"/>
                <a:sym typeface="Comfortaa"/>
              </a:rPr>
              <a:t>EA2</a:t>
            </a:r>
            <a:endParaRPr sz="1400" b="0" i="0" u="none" strike="noStrike" cap="none">
              <a:solidFill>
                <a:srgbClr val="000000"/>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chemeClr val="lt1"/>
                </a:solidFill>
                <a:latin typeface="Comfortaa"/>
                <a:ea typeface="Comfortaa"/>
                <a:cs typeface="Comfortaa"/>
                <a:sym typeface="Comfortaa"/>
              </a:rPr>
              <a:t>PROPONE UNA SOLUCIÓN INNOVADORA DE ACUERDO A SU ESPECIALIDAD</a:t>
            </a:r>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r>
              <a:rPr lang="es-CL" sz="1800" b="0" i="1" u="none" strike="noStrike" cap="none">
                <a:solidFill>
                  <a:schemeClr val="lt1"/>
                </a:solidFill>
                <a:latin typeface="Comfortaa"/>
                <a:ea typeface="Comfortaa"/>
                <a:cs typeface="Comfortaa"/>
                <a:sym typeface="Comfortaa"/>
              </a:rPr>
              <a:t>Evaluación 35%</a:t>
            </a:r>
            <a:endParaRPr sz="1800" b="0" i="0" u="none" strike="noStrike" cap="none">
              <a:solidFill>
                <a:schemeClr val="lt1"/>
              </a:solidFill>
              <a:latin typeface="Comfortaa"/>
              <a:ea typeface="Comfortaa"/>
              <a:cs typeface="Comfortaa"/>
              <a:sym typeface="Comforta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g2aa571f7f6b_0_505"/>
          <p:cNvSpPr txBox="1"/>
          <p:nvPr/>
        </p:nvSpPr>
        <p:spPr>
          <a:xfrm>
            <a:off x="2500947" y="1832798"/>
            <a:ext cx="6401700" cy="277830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FFFFFF"/>
              </a:solidFill>
              <a:highlight>
                <a:srgbClr val="D17EFB"/>
              </a:highlight>
              <a:latin typeface="Comfortaa"/>
              <a:ea typeface="Comfortaa"/>
              <a:cs typeface="Comfortaa"/>
              <a:sym typeface="Comfortaa"/>
            </a:endParaRPr>
          </a:p>
          <a:p>
            <a:pPr marL="457200" marR="0" lvl="0" indent="-292100" algn="l" rtl="0">
              <a:lnSpc>
                <a:spcPct val="100000"/>
              </a:lnSpc>
              <a:spcBef>
                <a:spcPts val="0"/>
              </a:spcBef>
              <a:spcAft>
                <a:spcPts val="0"/>
              </a:spcAft>
              <a:buClr>
                <a:srgbClr val="666666"/>
              </a:buClr>
              <a:buSzPts val="1000"/>
              <a:buFont typeface="Comfortaa"/>
              <a:buChar char="-"/>
            </a:pPr>
            <a:r>
              <a:rPr lang="es-CL" sz="1600" b="1" i="0" u="none" strike="noStrike" cap="none">
                <a:solidFill>
                  <a:srgbClr val="3B3B3B"/>
                </a:solidFill>
                <a:latin typeface="Comfortaa"/>
                <a:ea typeface="Comfortaa"/>
                <a:cs typeface="Comfortaa"/>
                <a:sym typeface="Comfortaa"/>
              </a:rPr>
              <a:t>Quiz individual.</a:t>
            </a:r>
            <a:endParaRPr sz="1600" b="1"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3B3B3B"/>
                </a:solidFill>
                <a:latin typeface="Comfortaa"/>
                <a:ea typeface="Comfortaa"/>
                <a:cs typeface="Comfortaa"/>
                <a:sym typeface="Comfortaa"/>
              </a:rPr>
              <a:t>El quiz individual cuenta con 10 preguntas que hacen referencia al contenido abarcado en clases.</a:t>
            </a:r>
            <a:endParaRPr sz="1600" b="0"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3B3B3B"/>
                </a:solidFill>
                <a:latin typeface="Comfortaa"/>
                <a:ea typeface="Comfortaa"/>
                <a:cs typeface="Comfortaa"/>
                <a:sym typeface="Comfortaa"/>
              </a:rPr>
              <a:t>Estará disponible en AVA, en el tiempo que el/la docente indique.</a:t>
            </a:r>
            <a:endParaRPr sz="1600" b="0"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B3B3B"/>
              </a:solidFill>
              <a:latin typeface="Comfortaa"/>
              <a:ea typeface="Comfortaa"/>
              <a:cs typeface="Comfortaa"/>
              <a:sym typeface="Comfortaa"/>
            </a:endParaRPr>
          </a:p>
          <a:p>
            <a:pPr marL="45720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3B3B3B"/>
                </a:solidFill>
                <a:latin typeface="Comfortaa"/>
                <a:ea typeface="Comfortaa"/>
                <a:cs typeface="Comfortaa"/>
                <a:sym typeface="Comfortaa"/>
              </a:rPr>
              <a:t>Cuenta con 3 oportunidades, se calificará el intento con mayor puntaje.</a:t>
            </a:r>
            <a:endParaRPr sz="1600" b="0" i="0" u="none" strike="noStrike" cap="none">
              <a:solidFill>
                <a:srgbClr val="3B3B3B"/>
              </a:solidFill>
              <a:latin typeface="Comfortaa"/>
              <a:ea typeface="Comfortaa"/>
              <a:cs typeface="Comfortaa"/>
              <a:sym typeface="Comfortaa"/>
            </a:endParaRPr>
          </a:p>
        </p:txBody>
      </p:sp>
      <p:sp>
        <p:nvSpPr>
          <p:cNvPr id="1213" name="Google Shape;1213;g2aa571f7f6b_0_505"/>
          <p:cNvSpPr txBox="1"/>
          <p:nvPr/>
        </p:nvSpPr>
        <p:spPr>
          <a:xfrm>
            <a:off x="2604897" y="854287"/>
            <a:ext cx="6193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FFFFFF"/>
                </a:solidFill>
                <a:highlight>
                  <a:srgbClr val="77C6FC"/>
                </a:highlight>
                <a:latin typeface="Comfortaa"/>
                <a:ea typeface="Comfortaa"/>
                <a:cs typeface="Comfortaa"/>
                <a:sym typeface="Comfortaa"/>
              </a:rPr>
              <a:t>Este 50% de la 1ra calificación es individual y se compone de lo siguiente:</a:t>
            </a:r>
            <a:endParaRPr sz="2000" b="0" i="0" u="none" strike="noStrike" cap="none">
              <a:solidFill>
                <a:srgbClr val="000000"/>
              </a:solidFill>
              <a:highlight>
                <a:srgbClr val="77C6FC"/>
              </a:highlight>
              <a:latin typeface="Arial"/>
              <a:ea typeface="Arial"/>
              <a:cs typeface="Arial"/>
              <a:sym typeface="Arial"/>
            </a:endParaRPr>
          </a:p>
        </p:txBody>
      </p:sp>
      <p:sp>
        <p:nvSpPr>
          <p:cNvPr id="1214" name="Google Shape;1214;g2aa571f7f6b_0_505"/>
          <p:cNvSpPr/>
          <p:nvPr/>
        </p:nvSpPr>
        <p:spPr>
          <a:xfrm>
            <a:off x="241353" y="224705"/>
            <a:ext cx="2199000" cy="6408600"/>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latin typeface="Comfortaa"/>
                <a:ea typeface="Comfortaa"/>
                <a:cs typeface="Comfortaa"/>
                <a:sym typeface="Comfortaa"/>
              </a:rPr>
              <a:t>EA2</a:t>
            </a:r>
            <a:endParaRPr sz="1400" b="0" i="0" u="none" strike="noStrike" cap="none">
              <a:solidFill>
                <a:srgbClr val="000000"/>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chemeClr val="lt1"/>
                </a:solidFill>
                <a:latin typeface="Comfortaa"/>
                <a:ea typeface="Comfortaa"/>
                <a:cs typeface="Comfortaa"/>
                <a:sym typeface="Comfortaa"/>
              </a:rPr>
              <a:t>PROPONE UNA SOLUCIÓN INNOVADORA DE ACUERDO A SU ESPECIALIDAD</a:t>
            </a:r>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rgbClr val="000000"/>
              </a:buClr>
              <a:buSzPts val="1800"/>
              <a:buFont typeface="Arial"/>
              <a:buNone/>
            </a:pPr>
            <a:r>
              <a:rPr lang="es-CL" sz="1800" b="0" i="1" u="none" strike="noStrike" cap="none">
                <a:solidFill>
                  <a:schemeClr val="lt1"/>
                </a:solidFill>
                <a:latin typeface="Comfortaa"/>
                <a:ea typeface="Comfortaa"/>
                <a:cs typeface="Comfortaa"/>
                <a:sym typeface="Comfortaa"/>
              </a:rPr>
              <a:t>Evaluación 35%</a:t>
            </a:r>
            <a:endParaRPr sz="1800" b="0" i="0" u="none" strike="noStrike" cap="none">
              <a:solidFill>
                <a:schemeClr val="lt1"/>
              </a:solidFill>
              <a:latin typeface="Comfortaa"/>
              <a:ea typeface="Comfortaa"/>
              <a:cs typeface="Comfortaa"/>
              <a:sym typeface="Comforta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pic>
        <p:nvPicPr>
          <p:cNvPr id="1220" name="Google Shape;1220;g2bb3ccbb74e_0_116"/>
          <p:cNvPicPr preferRelativeResize="0"/>
          <p:nvPr/>
        </p:nvPicPr>
        <p:blipFill rotWithShape="1">
          <a:blip r:embed="rId3">
            <a:alphaModFix/>
          </a:blip>
          <a:srcRect l="19120" t="29063" r="19713" b="5875"/>
          <a:stretch/>
        </p:blipFill>
        <p:spPr>
          <a:xfrm>
            <a:off x="0" y="697553"/>
            <a:ext cx="9144001" cy="5468281"/>
          </a:xfrm>
          <a:prstGeom prst="rect">
            <a:avLst/>
          </a:prstGeom>
          <a:noFill/>
          <a:ln>
            <a:noFill/>
          </a:ln>
        </p:spPr>
      </p:pic>
      <p:sp>
        <p:nvSpPr>
          <p:cNvPr id="1221" name="Google Shape;1221;g2bb3ccbb74e_0_116"/>
          <p:cNvSpPr/>
          <p:nvPr/>
        </p:nvSpPr>
        <p:spPr>
          <a:xfrm>
            <a:off x="1824650" y="3528250"/>
            <a:ext cx="5245500" cy="18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Condensed"/>
              <a:ea typeface="Barlow Condensed"/>
              <a:cs typeface="Barlow Condensed"/>
              <a:sym typeface="Barlow Condensed"/>
            </a:endParaRPr>
          </a:p>
        </p:txBody>
      </p:sp>
      <p:sp>
        <p:nvSpPr>
          <p:cNvPr id="1222" name="Google Shape;1222;g2bb3ccbb74e_0_116"/>
          <p:cNvSpPr txBox="1"/>
          <p:nvPr/>
        </p:nvSpPr>
        <p:spPr>
          <a:xfrm>
            <a:off x="1872875" y="3439600"/>
            <a:ext cx="5398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L" sz="1400" b="1" i="0" u="none" strike="noStrike" cap="none">
                <a:solidFill>
                  <a:srgbClr val="C582F4"/>
                </a:solidFill>
                <a:latin typeface="Arvo"/>
                <a:ea typeface="Arvo"/>
                <a:cs typeface="Arvo"/>
                <a:sym typeface="Arvo"/>
              </a:rPr>
              <a:t>EA3 Crea un modelo de negocio innovador</a:t>
            </a:r>
            <a:endParaRPr sz="1400" b="1" i="0" u="none" strike="noStrike" cap="none">
              <a:solidFill>
                <a:srgbClr val="C582F4"/>
              </a:solidFill>
              <a:latin typeface="Arvo"/>
              <a:ea typeface="Arvo"/>
              <a:cs typeface="Arvo"/>
              <a:sym typeface="Arvo"/>
            </a:endParaRPr>
          </a:p>
        </p:txBody>
      </p:sp>
      <p:sp>
        <p:nvSpPr>
          <p:cNvPr id="1223" name="Google Shape;1223;g2bb3ccbb74e_0_116"/>
          <p:cNvSpPr txBox="1"/>
          <p:nvPr/>
        </p:nvSpPr>
        <p:spPr>
          <a:xfrm>
            <a:off x="125" y="6283625"/>
            <a:ext cx="9144000" cy="623400"/>
          </a:xfrm>
          <a:prstGeom prst="rect">
            <a:avLst/>
          </a:prstGeom>
          <a:solidFill>
            <a:srgbClr val="FFFFFF"/>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s-CL" sz="1200" i="1">
                <a:solidFill>
                  <a:srgbClr val="666666"/>
                </a:solidFill>
                <a:latin typeface="Comfortaa"/>
                <a:ea typeface="Comfortaa"/>
                <a:cs typeface="Comfortaa"/>
                <a:sym typeface="Comfortaa"/>
              </a:rPr>
              <a:t>* La suma de las tres evaluaciones parciales es un 60% , el examen transversal tiene una ponderación de 40%.</a:t>
            </a:r>
            <a:endParaRPr sz="1200">
              <a:solidFill>
                <a:srgbClr val="666666"/>
              </a:solidFill>
              <a:latin typeface="Comfortaa"/>
              <a:ea typeface="Comfortaa"/>
              <a:cs typeface="Comfortaa"/>
              <a:sym typeface="Comfortaa"/>
            </a:endParaRPr>
          </a:p>
          <a:p>
            <a:pPr marL="0" marR="0" lvl="0" indent="0" algn="l" rtl="0">
              <a:spcBef>
                <a:spcPts val="0"/>
              </a:spcBef>
              <a:spcAft>
                <a:spcPts val="0"/>
              </a:spcAft>
              <a:buNone/>
            </a:pPr>
            <a:r>
              <a:rPr lang="es-CL" sz="1200" i="1">
                <a:solidFill>
                  <a:srgbClr val="666666"/>
                </a:solidFill>
                <a:latin typeface="Comfortaa"/>
                <a:ea typeface="Comfortaa"/>
                <a:cs typeface="Comfortaa"/>
                <a:sym typeface="Comfortaa"/>
              </a:rPr>
              <a:t>*Cada evaluación requiere de un 60% de logro para alcanzar la nota 4.0.</a:t>
            </a:r>
            <a:endParaRPr sz="1200" i="1">
              <a:solidFill>
                <a:srgbClr val="666666"/>
              </a:solidFill>
              <a:latin typeface="Comfortaa"/>
              <a:ea typeface="Comfortaa"/>
              <a:cs typeface="Comfortaa"/>
              <a:sym typeface="Comfortaa"/>
            </a:endParaRPr>
          </a:p>
          <a:p>
            <a:pPr marL="0" marR="0" lvl="0" indent="0" algn="l" rtl="0">
              <a:spcBef>
                <a:spcPts val="0"/>
              </a:spcBef>
              <a:spcAft>
                <a:spcPts val="0"/>
              </a:spcAft>
              <a:buNone/>
            </a:pPr>
            <a:endParaRPr sz="1200" i="1">
              <a:solidFill>
                <a:srgbClr val="666666"/>
              </a:solidFill>
              <a:latin typeface="Comfortaa"/>
              <a:ea typeface="Comfortaa"/>
              <a:cs typeface="Comfortaa"/>
              <a:sym typeface="Comfortaa"/>
            </a:endParaRPr>
          </a:p>
        </p:txBody>
      </p:sp>
      <p:sp>
        <p:nvSpPr>
          <p:cNvPr id="1224" name="Google Shape;1224;g2bb3ccbb74e_0_116"/>
          <p:cNvSpPr txBox="1"/>
          <p:nvPr/>
        </p:nvSpPr>
        <p:spPr>
          <a:xfrm>
            <a:off x="-25450" y="25650"/>
            <a:ext cx="8793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L" sz="2400" b="1">
                <a:solidFill>
                  <a:srgbClr val="666666"/>
                </a:solidFill>
                <a:latin typeface="Arvo"/>
                <a:ea typeface="Arvo"/>
                <a:cs typeface="Arvo"/>
                <a:sym typeface="Arvo"/>
              </a:rPr>
              <a:t>Ruta de contenidos:</a:t>
            </a:r>
            <a:endParaRPr sz="2400" b="1">
              <a:solidFill>
                <a:srgbClr val="666666"/>
              </a:solidFill>
              <a:latin typeface="Arvo"/>
              <a:ea typeface="Arvo"/>
              <a:cs typeface="Arvo"/>
              <a:sym typeface="Arvo"/>
            </a:endParaRPr>
          </a:p>
        </p:txBody>
      </p:sp>
      <p:sp>
        <p:nvSpPr>
          <p:cNvPr id="1225" name="Google Shape;1225;g2bb3ccbb74e_0_116"/>
          <p:cNvSpPr txBox="1"/>
          <p:nvPr/>
        </p:nvSpPr>
        <p:spPr>
          <a:xfrm>
            <a:off x="125" y="609600"/>
            <a:ext cx="9144000" cy="400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highlight>
                  <a:srgbClr val="FFFFFF"/>
                </a:highlight>
                <a:latin typeface="Arvo"/>
                <a:ea typeface="Arvo"/>
                <a:cs typeface="Arvo"/>
                <a:sym typeface="Arvo"/>
              </a:rPr>
              <a:t>EA1 Identifica oportunidades en el entorno</a:t>
            </a:r>
            <a:endParaRPr b="1">
              <a:solidFill>
                <a:srgbClr val="C582F4"/>
              </a:solidFill>
              <a:highlight>
                <a:srgbClr val="FFFFFF"/>
              </a:highlight>
              <a:latin typeface="Arvo"/>
              <a:ea typeface="Arvo"/>
              <a:cs typeface="Arvo"/>
              <a:sym typeface="Arvo"/>
            </a:endParaRPr>
          </a:p>
        </p:txBody>
      </p:sp>
      <p:sp>
        <p:nvSpPr>
          <p:cNvPr id="1226" name="Google Shape;1226;g2bb3ccbb74e_0_116"/>
          <p:cNvSpPr txBox="1"/>
          <p:nvPr/>
        </p:nvSpPr>
        <p:spPr>
          <a:xfrm>
            <a:off x="1748450" y="4697950"/>
            <a:ext cx="600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highlight>
                  <a:srgbClr val="FFFFFF"/>
                </a:highlight>
                <a:latin typeface="Arvo"/>
                <a:ea typeface="Arvo"/>
                <a:cs typeface="Arvo"/>
                <a:sym typeface="Arvo"/>
              </a:rPr>
              <a:t>ET Elabora pitch Deck para atraer inversionistas</a:t>
            </a:r>
            <a:endParaRPr b="1">
              <a:solidFill>
                <a:srgbClr val="C582F4"/>
              </a:solidFill>
              <a:highlight>
                <a:srgbClr val="FFFFFF"/>
              </a:highlight>
              <a:latin typeface="Arvo"/>
              <a:ea typeface="Arvo"/>
              <a:cs typeface="Arvo"/>
              <a:sym typeface="Arvo"/>
            </a:endParaRPr>
          </a:p>
        </p:txBody>
      </p:sp>
      <p:sp>
        <p:nvSpPr>
          <p:cNvPr id="1227" name="Google Shape;1227;g2bb3ccbb74e_0_116"/>
          <p:cNvSpPr txBox="1"/>
          <p:nvPr/>
        </p:nvSpPr>
        <p:spPr>
          <a:xfrm>
            <a:off x="1643550" y="1613050"/>
            <a:ext cx="11151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Conceptos iniciales</a:t>
            </a:r>
            <a:endParaRPr sz="1100" b="1">
              <a:latin typeface="Arvo"/>
              <a:ea typeface="Arvo"/>
              <a:cs typeface="Arvo"/>
              <a:sym typeface="Arvo"/>
            </a:endParaRPr>
          </a:p>
        </p:txBody>
      </p:sp>
      <p:sp>
        <p:nvSpPr>
          <p:cNvPr id="1228" name="Google Shape;1228;g2bb3ccbb74e_0_116"/>
          <p:cNvSpPr txBox="1"/>
          <p:nvPr/>
        </p:nvSpPr>
        <p:spPr>
          <a:xfrm>
            <a:off x="3243750"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Búsqueda de oportunidades</a:t>
            </a:r>
            <a:endParaRPr sz="1100" b="1">
              <a:latin typeface="Arvo"/>
              <a:ea typeface="Arvo"/>
              <a:cs typeface="Arvo"/>
              <a:sym typeface="Arvo"/>
            </a:endParaRPr>
          </a:p>
        </p:txBody>
      </p:sp>
      <p:sp>
        <p:nvSpPr>
          <p:cNvPr id="1229" name="Google Shape;1229;g2bb3ccbb74e_0_116"/>
          <p:cNvSpPr txBox="1"/>
          <p:nvPr/>
        </p:nvSpPr>
        <p:spPr>
          <a:xfrm>
            <a:off x="4920150"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Identificación de usuarios</a:t>
            </a:r>
            <a:endParaRPr sz="1100" b="1">
              <a:latin typeface="Arvo"/>
              <a:ea typeface="Arvo"/>
              <a:cs typeface="Arvo"/>
              <a:sym typeface="Arvo"/>
            </a:endParaRPr>
          </a:p>
        </p:txBody>
      </p:sp>
      <p:sp>
        <p:nvSpPr>
          <p:cNvPr id="1230" name="Google Shape;1230;g2bb3ccbb74e_0_116"/>
          <p:cNvSpPr txBox="1"/>
          <p:nvPr/>
        </p:nvSpPr>
        <p:spPr>
          <a:xfrm>
            <a:off x="6459975" y="16130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Evaluar oportunidades</a:t>
            </a:r>
            <a:endParaRPr sz="1100" b="1">
              <a:latin typeface="Arvo"/>
              <a:ea typeface="Arvo"/>
              <a:cs typeface="Arvo"/>
              <a:sym typeface="Arvo"/>
            </a:endParaRPr>
          </a:p>
        </p:txBody>
      </p:sp>
      <p:sp>
        <p:nvSpPr>
          <p:cNvPr id="1231" name="Google Shape;1231;g2bb3ccbb74e_0_116"/>
          <p:cNvSpPr txBox="1"/>
          <p:nvPr/>
        </p:nvSpPr>
        <p:spPr>
          <a:xfrm>
            <a:off x="6612375" y="3137050"/>
            <a:ext cx="13818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Ideación</a:t>
            </a:r>
            <a:endParaRPr sz="1100" b="1">
              <a:latin typeface="Arvo"/>
              <a:ea typeface="Arvo"/>
              <a:cs typeface="Arvo"/>
              <a:sym typeface="Arvo"/>
            </a:endParaRPr>
          </a:p>
        </p:txBody>
      </p:sp>
      <p:sp>
        <p:nvSpPr>
          <p:cNvPr id="1232" name="Google Shape;1232;g2bb3ccbb74e_0_116"/>
          <p:cNvSpPr/>
          <p:nvPr/>
        </p:nvSpPr>
        <p:spPr>
          <a:xfrm>
            <a:off x="2901450" y="2166275"/>
            <a:ext cx="3854100" cy="186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Condensed"/>
              <a:ea typeface="Barlow Condensed"/>
              <a:cs typeface="Barlow Condensed"/>
              <a:sym typeface="Barlow Condensed"/>
            </a:endParaRPr>
          </a:p>
        </p:txBody>
      </p:sp>
      <p:sp>
        <p:nvSpPr>
          <p:cNvPr id="1233" name="Google Shape;1233;g2bb3ccbb74e_0_116"/>
          <p:cNvSpPr txBox="1"/>
          <p:nvPr/>
        </p:nvSpPr>
        <p:spPr>
          <a:xfrm>
            <a:off x="1567475" y="2059475"/>
            <a:ext cx="600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b="1">
                <a:solidFill>
                  <a:srgbClr val="C582F4"/>
                </a:solidFill>
                <a:latin typeface="Arvo"/>
                <a:ea typeface="Arvo"/>
                <a:cs typeface="Arvo"/>
                <a:sym typeface="Arvo"/>
              </a:rPr>
              <a:t>EA2 Propone solución innovadora  según especialidad</a:t>
            </a:r>
            <a:endParaRPr b="1">
              <a:solidFill>
                <a:srgbClr val="C582F4"/>
              </a:solidFill>
              <a:latin typeface="Arvo"/>
              <a:ea typeface="Arvo"/>
              <a:cs typeface="Arvo"/>
              <a:sym typeface="Arvo"/>
            </a:endParaRPr>
          </a:p>
        </p:txBody>
      </p:sp>
      <p:sp>
        <p:nvSpPr>
          <p:cNvPr id="1234" name="Google Shape;1234;g2bb3ccbb74e_0_116"/>
          <p:cNvSpPr txBox="1"/>
          <p:nvPr/>
        </p:nvSpPr>
        <p:spPr>
          <a:xfrm>
            <a:off x="5012175" y="29084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Comprender necesidades</a:t>
            </a:r>
            <a:endParaRPr sz="1100" b="1">
              <a:latin typeface="Arvo"/>
              <a:ea typeface="Arvo"/>
              <a:cs typeface="Arvo"/>
              <a:sym typeface="Arvo"/>
            </a:endParaRPr>
          </a:p>
        </p:txBody>
      </p:sp>
      <p:sp>
        <p:nvSpPr>
          <p:cNvPr id="1235" name="Google Shape;1235;g2bb3ccbb74e_0_116"/>
          <p:cNvSpPr txBox="1"/>
          <p:nvPr/>
        </p:nvSpPr>
        <p:spPr>
          <a:xfrm>
            <a:off x="3288875" y="3132975"/>
            <a:ext cx="13818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Benchmarking</a:t>
            </a:r>
            <a:endParaRPr sz="1100" b="1">
              <a:latin typeface="Arvo"/>
              <a:ea typeface="Arvo"/>
              <a:cs typeface="Arvo"/>
              <a:sym typeface="Arvo"/>
            </a:endParaRPr>
          </a:p>
        </p:txBody>
      </p:sp>
      <p:sp>
        <p:nvSpPr>
          <p:cNvPr id="1236" name="Google Shape;1236;g2bb3ccbb74e_0_116"/>
          <p:cNvSpPr txBox="1"/>
          <p:nvPr/>
        </p:nvSpPr>
        <p:spPr>
          <a:xfrm>
            <a:off x="1735575" y="2908450"/>
            <a:ext cx="1381800" cy="608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CL" sz="1100" b="1">
                <a:solidFill>
                  <a:srgbClr val="FFFFFF"/>
                </a:solidFill>
                <a:latin typeface="Arvo"/>
                <a:ea typeface="Arvo"/>
                <a:cs typeface="Arvo"/>
                <a:sym typeface="Arvo"/>
              </a:rPr>
              <a:t>Resultados de validación</a:t>
            </a:r>
            <a:endParaRPr sz="1100" b="1">
              <a:latin typeface="Arvo"/>
              <a:ea typeface="Arvo"/>
              <a:cs typeface="Arvo"/>
              <a:sym typeface="Arv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g2aa571f7f6b_0_226"/>
          <p:cNvSpPr/>
          <p:nvPr/>
        </p:nvSpPr>
        <p:spPr>
          <a:xfrm>
            <a:off x="237900" y="165349"/>
            <a:ext cx="8668200" cy="1243051"/>
          </a:xfrm>
          <a:prstGeom prst="roundRect">
            <a:avLst>
              <a:gd name="adj" fmla="val 6172"/>
            </a:avLst>
          </a:prstGeom>
          <a:solidFill>
            <a:srgbClr val="C582F4"/>
          </a:solidFill>
          <a:ln>
            <a:noFill/>
          </a:ln>
          <a:effectLst>
            <a:outerShdw blurRad="50800" dist="38100" dir="2700000" algn="tl" rotWithShape="0">
              <a:srgbClr val="000000">
                <a:alpha val="40000"/>
              </a:srgbClr>
            </a:outerShdw>
          </a:effectLst>
        </p:spPr>
        <p:txBody>
          <a:bodyPr spcFirstLastPara="1" wrap="square" lIns="68550" tIns="34275" rIns="68550" bIns="3427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s-CL" sz="3000" b="1" i="0" u="none" strike="noStrike" cap="none">
                <a:solidFill>
                  <a:schemeClr val="lt1"/>
                </a:solidFill>
                <a:latin typeface="Comfortaa"/>
                <a:ea typeface="Comfortaa"/>
                <a:cs typeface="Comfortaa"/>
                <a:sym typeface="Comfortaa"/>
              </a:rPr>
              <a:t>SEMANA 10</a:t>
            </a:r>
            <a:endParaRPr sz="3000" b="1" i="0" u="none" strike="noStrike" cap="none">
              <a:solidFill>
                <a:schemeClr val="lt1"/>
              </a:solidFill>
              <a:latin typeface="Comfortaa"/>
              <a:ea typeface="Comfortaa"/>
              <a:cs typeface="Comfortaa"/>
              <a:sym typeface="Comfortaa"/>
            </a:endParaRPr>
          </a:p>
          <a:p>
            <a:pPr marL="0" marR="0" lvl="0" indent="0" algn="l" rtl="0">
              <a:lnSpc>
                <a:spcPct val="100000"/>
              </a:lnSpc>
              <a:spcBef>
                <a:spcPts val="0"/>
              </a:spcBef>
              <a:spcAft>
                <a:spcPts val="0"/>
              </a:spcAft>
              <a:buClr>
                <a:schemeClr val="dk1"/>
              </a:buClr>
              <a:buSzPts val="2200"/>
              <a:buFont typeface="Arial"/>
              <a:buNone/>
            </a:pPr>
            <a:r>
              <a:rPr lang="es-CL" sz="2200" b="1" i="0" u="none" strike="noStrike" cap="none">
                <a:solidFill>
                  <a:schemeClr val="lt1"/>
                </a:solidFill>
                <a:latin typeface="Comfortaa"/>
                <a:ea typeface="Comfortaa"/>
                <a:cs typeface="Comfortaa"/>
                <a:sym typeface="Comfortaa"/>
              </a:rPr>
              <a:t>PROPONE UNA SOLUCIÓN INNOVADORA DE ACUERDO A SU ESPECIALIDAD</a:t>
            </a:r>
            <a:endParaRPr/>
          </a:p>
        </p:txBody>
      </p:sp>
      <p:sp>
        <p:nvSpPr>
          <p:cNvPr id="1243" name="Google Shape;1243;g2aa571f7f6b_0_226"/>
          <p:cNvSpPr txBox="1"/>
          <p:nvPr/>
        </p:nvSpPr>
        <p:spPr>
          <a:xfrm>
            <a:off x="237900" y="1865600"/>
            <a:ext cx="8668200" cy="877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s-CL" sz="2200" b="1" i="0" u="none" strike="noStrike" cap="none">
                <a:solidFill>
                  <a:srgbClr val="C582F4"/>
                </a:solidFill>
                <a:latin typeface="Comfortaa"/>
                <a:ea typeface="Comfortaa"/>
                <a:cs typeface="Comfortaa"/>
                <a:sym typeface="Comfortaa"/>
              </a:rPr>
              <a:t>OBJETIVO DE LA CLASE 10 </a:t>
            </a:r>
            <a:endParaRPr sz="2200" b="1" i="0" u="none" strike="noStrike" cap="none">
              <a:solidFill>
                <a:srgbClr val="000000"/>
              </a:solidFill>
              <a:latin typeface="Comfortaa"/>
              <a:ea typeface="Comfortaa"/>
              <a:cs typeface="Comfortaa"/>
              <a:sym typeface="Comfortaa"/>
            </a:endParaRPr>
          </a:p>
          <a:p>
            <a:pPr marL="0" marR="0" lvl="0" indent="0" algn="l" rtl="0">
              <a:lnSpc>
                <a:spcPct val="150000"/>
              </a:lnSpc>
              <a:spcBef>
                <a:spcPts val="0"/>
              </a:spcBef>
              <a:spcAft>
                <a:spcPts val="0"/>
              </a:spcAft>
              <a:buClr>
                <a:srgbClr val="000000"/>
              </a:buClr>
              <a:buSzPts val="1800"/>
              <a:buFont typeface="Arial"/>
              <a:buNone/>
            </a:pPr>
            <a:r>
              <a:rPr lang="es-CL" sz="1800" b="0" i="0" u="none" strike="noStrike" cap="none">
                <a:solidFill>
                  <a:srgbClr val="3B3B3B"/>
                </a:solidFill>
                <a:latin typeface="Comfortaa"/>
                <a:ea typeface="Comfortaa"/>
                <a:cs typeface="Comfortaa"/>
                <a:sym typeface="Comfortaa"/>
              </a:rPr>
              <a:t>Realizar la segunda Evaluación de la asignatura.</a:t>
            </a:r>
            <a:endParaRPr/>
          </a:p>
        </p:txBody>
      </p:sp>
      <p:pic>
        <p:nvPicPr>
          <p:cNvPr id="1244" name="Google Shape;1244;g2aa571f7f6b_0_226"/>
          <p:cNvPicPr preferRelativeResize="0"/>
          <p:nvPr/>
        </p:nvPicPr>
        <p:blipFill rotWithShape="1">
          <a:blip r:embed="rId3">
            <a:alphaModFix/>
          </a:blip>
          <a:srcRect l="23053" t="34470" r="56651" b="27118"/>
          <a:stretch/>
        </p:blipFill>
        <p:spPr>
          <a:xfrm>
            <a:off x="3480287" y="3672974"/>
            <a:ext cx="2183425" cy="23233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2"/>
          <p:cNvSpPr txBox="1">
            <a:spLocks noGrp="1"/>
          </p:cNvSpPr>
          <p:nvPr>
            <p:ph type="title" idx="4294967295"/>
          </p:nvPr>
        </p:nvSpPr>
        <p:spPr>
          <a:xfrm>
            <a:off x="0" y="1978025"/>
            <a:ext cx="9144000" cy="1903413"/>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C582F4"/>
              </a:buClr>
              <a:buSzPts val="10000"/>
              <a:buFont typeface="Barlow"/>
              <a:buNone/>
            </a:pPr>
            <a:r>
              <a:rPr lang="es-CL" sz="10000">
                <a:latin typeface="Comfortaa"/>
                <a:ea typeface="Comfortaa"/>
                <a:cs typeface="Comfortaa"/>
                <a:sym typeface="Comfortaa"/>
              </a:rPr>
              <a:t>¡</a:t>
            </a:r>
            <a:r>
              <a:rPr lang="es-CL" sz="14400">
                <a:latin typeface="Comfortaa"/>
                <a:ea typeface="Comfortaa"/>
                <a:cs typeface="Comfortaa"/>
                <a:sym typeface="Comfortaa"/>
              </a:rPr>
              <a:t>ÉXITO</a:t>
            </a:r>
            <a:r>
              <a:rPr lang="es-CL" sz="10000">
                <a:latin typeface="Comfortaa"/>
                <a:ea typeface="Comfortaa"/>
                <a:cs typeface="Comfortaa"/>
                <a:sym typeface="Comfortaa"/>
              </a:rPr>
              <a:t>!</a:t>
            </a:r>
            <a:endParaRPr sz="10000">
              <a:latin typeface="Comfortaa"/>
              <a:ea typeface="Comfortaa"/>
              <a:cs typeface="Comfortaa"/>
              <a:sym typeface="Comfortaa"/>
            </a:endParaRPr>
          </a:p>
        </p:txBody>
      </p:sp>
      <p:sp>
        <p:nvSpPr>
          <p:cNvPr id="1250" name="Google Shape;1250;p102"/>
          <p:cNvSpPr txBox="1">
            <a:spLocks noGrp="1"/>
          </p:cNvSpPr>
          <p:nvPr>
            <p:ph type="subTitle" idx="4294967295"/>
          </p:nvPr>
        </p:nvSpPr>
        <p:spPr>
          <a:xfrm>
            <a:off x="0" y="3881438"/>
            <a:ext cx="9144000" cy="868362"/>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1000"/>
              </a:spcBef>
              <a:spcAft>
                <a:spcPts val="0"/>
              </a:spcAft>
              <a:buClr>
                <a:schemeClr val="dk1"/>
              </a:buClr>
              <a:buSzPts val="1100"/>
              <a:buFont typeface="Arial"/>
              <a:buNone/>
            </a:pPr>
            <a:r>
              <a:rPr lang="es-CL" sz="2400" b="0" i="0" u="none" strike="noStrike" cap="none" dirty="0">
                <a:solidFill>
                  <a:srgbClr val="FFFFFF"/>
                </a:solidFill>
                <a:highlight>
                  <a:srgbClr val="666666"/>
                </a:highlight>
                <a:latin typeface="Comfortaa"/>
                <a:ea typeface="Comfortaa"/>
                <a:cs typeface="Comfortaa"/>
                <a:sym typeface="Comfortaa"/>
              </a:rPr>
              <a:t>Recuerda seguir las instrucciones</a:t>
            </a:r>
            <a:endParaRPr sz="2400" b="0" i="0" u="none" strike="noStrike" cap="none" dirty="0">
              <a:solidFill>
                <a:srgbClr val="FFFFFF"/>
              </a:solidFill>
              <a:highlight>
                <a:srgbClr val="666666"/>
              </a:highlight>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name="Tema H.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8A06B26220EBB4D9BE65A30CA11F66E" ma:contentTypeVersion="14" ma:contentTypeDescription="Crear nuevo documento." ma:contentTypeScope="" ma:versionID="4b52e62b611dcdf29f427296ee75b61c">
  <xsd:schema xmlns:xsd="http://www.w3.org/2001/XMLSchema" xmlns:xs="http://www.w3.org/2001/XMLSchema" xmlns:p="http://schemas.microsoft.com/office/2006/metadata/properties" xmlns:ns2="d24ddc22-0ba6-40e6-b8c5-bac8505fbea3" xmlns:ns3="98c3be56-881a-4563-8baf-71e8c4e814b5" targetNamespace="http://schemas.microsoft.com/office/2006/metadata/properties" ma:root="true" ma:fieldsID="72d9ba1f4c1c36462353d454b01c6533" ns2:_="" ns3:_="">
    <xsd:import namespace="d24ddc22-0ba6-40e6-b8c5-bac8505fbea3"/>
    <xsd:import namespace="98c3be56-881a-4563-8baf-71e8c4e814b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MediaLengthInSecond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4ddc22-0ba6-40e6-b8c5-bac8505fbea3"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TaxCatchAll" ma:index="16" nillable="true" ma:displayName="Taxonomy Catch All Column" ma:hidden="true" ma:list="{5517a0cb-b9c9-4c2c-b2b4-e4ed7ab7aa15}" ma:internalName="TaxCatchAll" ma:showField="CatchAllData" ma:web="d24ddc22-0ba6-40e6-b8c5-bac8505fbea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8c3be56-881a-4563-8baf-71e8c4e814b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24ddc22-0ba6-40e6-b8c5-bac8505fbea3" xsi:nil="true"/>
    <lcf76f155ced4ddcb4097134ff3c332f xmlns="98c3be56-881a-4563-8baf-71e8c4e814b5">
      <Terms xmlns="http://schemas.microsoft.com/office/infopath/2007/PartnerControls"/>
    </lcf76f155ced4ddcb4097134ff3c332f>
    <MediaLengthInSeconds xmlns="98c3be56-881a-4563-8baf-71e8c4e814b5" xsi:nil="true"/>
  </documentManagement>
</p:properties>
</file>

<file path=customXml/itemProps1.xml><?xml version="1.0" encoding="utf-8"?>
<ds:datastoreItem xmlns:ds="http://schemas.openxmlformats.org/officeDocument/2006/customXml" ds:itemID="{41166A3E-CBC4-43CB-A255-C090E6C493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4ddc22-0ba6-40e6-b8c5-bac8505fbea3"/>
    <ds:schemaRef ds:uri="98c3be56-881a-4563-8baf-71e8c4e814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054EC1-A95D-4386-8AC7-BA4F304F92B1}">
  <ds:schemaRefs>
    <ds:schemaRef ds:uri="http://schemas.microsoft.com/sharepoint/v3/contenttype/forms"/>
  </ds:schemaRefs>
</ds:datastoreItem>
</file>

<file path=customXml/itemProps3.xml><?xml version="1.0" encoding="utf-8"?>
<ds:datastoreItem xmlns:ds="http://schemas.openxmlformats.org/officeDocument/2006/customXml" ds:itemID="{141D7454-4DE2-4B01-9A01-34C160F4A944}">
  <ds:schemaRefs>
    <ds:schemaRef ds:uri="http://schemas.microsoft.com/office/2006/metadata/properties"/>
    <ds:schemaRef ds:uri="http://schemas.microsoft.com/office/infopath/2007/PartnerControls"/>
    <ds:schemaRef ds:uri="d24ddc22-0ba6-40e6-b8c5-bac8505fbea3"/>
    <ds:schemaRef ds:uri="98c3be56-881a-4563-8baf-71e8c4e814b5"/>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100</Slides>
  <Notes>100</Notes>
  <HiddenSlides>0</HiddenSlide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Tema H.E</vt:lpstr>
      <vt:lpstr>PowerPoint Presentation</vt:lpstr>
      <vt:lpstr>¿QUÉ APRENDEREMOS  EN ESTA ASIGNATURA?</vt:lpstr>
      <vt:lpstr>RECORDEMOS: ¿QUÉ APRENDEREMOS  EN ESTA ASIGNATURA?</vt:lpstr>
      <vt:lpstr>RECORDEMOS: ¿Para qué?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ELECCIÓN DE LA IDEA FINAL</vt:lpstr>
      <vt:lpstr>PowerPoint Presentation</vt:lpstr>
      <vt:lpstr>PowerPoint Presentation</vt:lpstr>
      <vt:lpstr>PowerPoint Presentation</vt:lpstr>
      <vt:lpstr>PowerPoint Presentation</vt:lpstr>
      <vt:lpstr>¿Cómo podemos definir a un usuario?  Es la persona que interactúa con un producto o servicio para realizar una tarea o propósito específico.   "Designing for the Digital Age" de Don Norman)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PROPUESTA DE VALOR</vt:lpstr>
      <vt:lpstr>PowerPoint Presentation</vt:lpstr>
      <vt:lpstr>PowerPoint Presentation</vt:lpstr>
      <vt:lpstr>PowerPoint Presentation</vt:lpstr>
      <vt:lpstr>PowerPoint Presentation</vt:lpstr>
      <vt:lpstr>EJEMPLO DE PAUTA PARA ENTREVISTA</vt:lpstr>
      <vt:lpstr>PowerPoint Presentation</vt:lpstr>
      <vt:lpstr>PowerPoint Presentation</vt:lpstr>
      <vt:lpstr>5 EVIDENCIAS Y CONCLUSIONES DE LAS ENTREVISTAS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TIPOS DE BENCHMARK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PASOS PARA LA CONSTRUCCIÓN DEL PMV Y POSTERIOR VALIDACIÓN. </vt:lpstr>
      <vt:lpstr>PASOS PARA LA CONSTRUCCIÓN DEL PMV Y POSTERIOR VALIDACIÓN. </vt:lpstr>
      <vt:lpstr>PowerPoint Presentation</vt:lpstr>
      <vt:lpstr>ACTIVIDAD 7. DESARROLLO DEL PRODUCTO MÍNIMO VIABLE</vt:lpstr>
      <vt:lpstr>PowerPoint Presentation</vt:lpstr>
      <vt:lpstr>PowerPoint Presentation</vt:lpstr>
      <vt:lpstr>PowerPoint Presentation</vt:lpstr>
      <vt:lpstr>PowerPoint Presentation</vt:lpstr>
      <vt:lpstr>PowerPoint Presentation</vt:lpstr>
      <vt:lpstr>PowerPoint Presentation</vt:lpstr>
      <vt:lpstr>7.2 VALIDACIÓN DEL PRODUCTO MÍNIMO VIABLE </vt:lpstr>
      <vt:lpstr>PowerPoint Presentation</vt:lpstr>
      <vt:lpstr>PowerPoint Presentation</vt:lpstr>
      <vt:lpstr>PowerPoint Presentation</vt:lpstr>
      <vt:lpstr>PowerPoint Presentation</vt:lpstr>
      <vt:lpstr>PowerPoint Presentation</vt:lpstr>
      <vt:lpstr>ANÁLISIS DE RESULTADOS</vt:lpstr>
      <vt:lpstr>PowerPoint Presentation</vt:lpstr>
      <vt:lpstr>7.3 VALIDACIÓN DEL PRODUCTO MÍNIMO VIABLE (resultados)</vt:lpstr>
      <vt:lpstr>PITCH</vt:lpstr>
      <vt:lpstr>PITCH</vt:lpstr>
      <vt:lpstr>ELEVATOR PITCH</vt:lpstr>
      <vt:lpstr>PowerPoint Presentation</vt:lpstr>
      <vt:lpstr>Actividad 10. Elevator pitch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¡ÉXITO!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Camilafernanda Varas Sanchez</dc:creator>
  <cp:revision>20</cp:revision>
  <dcterms:created xsi:type="dcterms:W3CDTF">2023-12-18T17:06:19Z</dcterms:created>
  <dcterms:modified xsi:type="dcterms:W3CDTF">2025-05-08T20:03:35Z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0x010100F8A06B26220EBB4D9BE65A30CA11F66E</vt:lpwstr>
  </property>
  <property fmtid="{D5CDD505-2E9C-101B-9397-08002B2CF9AE}" pid="3" name="Order">
    <vt:r8>125100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MediaServiceImageTags">
    <vt:lpwstr/>
  </property>
</Properties>
</file>